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4" r:id="rId2"/>
    <p:sldId id="285" r:id="rId3"/>
    <p:sldId id="286" r:id="rId4"/>
    <p:sldId id="287" r:id="rId5"/>
    <p:sldId id="288" r:id="rId6"/>
    <p:sldId id="289" r:id="rId7"/>
    <p:sldId id="271" r:id="rId8"/>
    <p:sldId id="273" r:id="rId9"/>
    <p:sldId id="290" r:id="rId10"/>
    <p:sldId id="259" r:id="rId11"/>
    <p:sldId id="291" r:id="rId12"/>
    <p:sldId id="292" r:id="rId13"/>
    <p:sldId id="293" r:id="rId14"/>
    <p:sldId id="295" r:id="rId15"/>
    <p:sldId id="263" r:id="rId16"/>
    <p:sldId id="274" r:id="rId17"/>
    <p:sldId id="275" r:id="rId18"/>
    <p:sldId id="262" r:id="rId19"/>
    <p:sldId id="277" r:id="rId20"/>
    <p:sldId id="278" r:id="rId21"/>
    <p:sldId id="279" r:id="rId22"/>
    <p:sldId id="280" r:id="rId23"/>
    <p:sldId id="281" r:id="rId24"/>
    <p:sldId id="265" r:id="rId25"/>
    <p:sldId id="283" r:id="rId26"/>
    <p:sldId id="266" r:id="rId27"/>
    <p:sldId id="267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A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740"/>
  </p:normalViewPr>
  <p:slideViewPr>
    <p:cSldViewPr snapToGrid="0">
      <p:cViewPr varScale="1">
        <p:scale>
          <a:sx n="63" d="100"/>
          <a:sy n="63" d="100"/>
        </p:scale>
        <p:origin x="828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AAF1AEC-E051-4844-93D4-802D8F393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1C9A7D-C63F-479E-9A2E-0DAFBE5B28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6E31C-F858-4739-A5FC-06E0CF209578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93C55C-4CDF-421A-965C-4704C3476C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5D1C8A-FB8B-416D-BB5C-DDBDAAF235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9A9CF-39C7-4C9D-980B-BDE9CF0DE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9690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A4946-8013-427F-BBD3-B481FD99E626}" type="datetimeFigureOut">
              <a:rPr lang="zh-CN" altLang="en-US" smtClean="0"/>
              <a:t>2019/12/17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82DB9-C7A9-4EBC-A902-DB97F149CC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6147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074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812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US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president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election?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tickets,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gives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candidate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votes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vote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whom?</a:t>
            </a:r>
            <a:r>
              <a:rPr kumimoji="1" lang="zh-CN" altLang="en-US" dirty="0"/>
              <a:t> </a:t>
            </a:r>
            <a:r>
              <a:rPr kumimoji="1" lang="en-US" altLang="zh-CN" dirty="0"/>
              <a:t>Let’s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question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part, let’s see how you and me make decision.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45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Suppose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5244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0499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aruba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living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U.S,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preference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8066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variables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state,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know,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health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tell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affect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know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ones?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2020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is,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Trump</a:t>
            </a:r>
            <a:r>
              <a:rPr kumimoji="1" lang="zh-CN" altLang="en-US" dirty="0"/>
              <a:t> </a:t>
            </a:r>
            <a:r>
              <a:rPr kumimoji="1" lang="en-US" altLang="zh-CN" dirty="0"/>
              <a:t>still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sit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house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year.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welcome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BINGSU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part.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4177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7E693-1397-4A02-9119-03A5D5194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2A4427-A603-4452-B6B2-30251A404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B656DD-6C34-4ECF-8485-99290E9F2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A67D-FDC6-4D51-9294-B1B81870C3BA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9B3C70-F85D-4C7D-8D82-E69AFE93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C5CDB4-2586-440F-951D-0EF3F827A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23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E2EE1-D2FB-40D4-823D-B03BC5E1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08EF1A-5C82-4956-ABEA-EA602D920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8F6E8C-8E65-4FF7-A2D6-73A167ED4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80B0-E1AF-4637-896F-B27E0A4B7AC9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15067-E16C-4E48-92DF-F5078A3F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151C9C-B0ED-4D6E-BADC-4B0D4B7A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984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A41DF0-DE36-48B2-B881-F9690EF2E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DE97EE-CDBE-46CF-B9FC-823EE3ECD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15E727-CB7B-4151-AA75-9E8A2962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4D780-8E5B-4864-989E-E81E2F914887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A93046-1940-4946-9184-FBA72492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0991D6-CEDA-49F2-82A9-F3FC69D9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A5A91-DADE-4A30-9E75-D41652CA2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E2B407-D352-46C0-AA80-E2EA7F940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465404-782E-4894-82AB-F8B5CF137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3EBA7-189A-4900-A1AD-E1BAC6B0DB05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5A4293-6377-48F1-A561-3342ED6D4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18C05C-4030-4134-8B08-48DF4515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546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C5D38-C66C-4215-9DEC-979120262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0A9A8C-80E7-4BEA-8AA3-250C416F1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CAB870-FA63-4CE6-A606-66702498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8E64-B530-4ABD-8913-91FB16A7457D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9C186-C41C-422F-B5DF-DC5730B4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00B48-E8D3-40D1-8E09-F27DC59B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69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8564D-0F25-4691-B6F1-5C492174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B379A8-2B09-4F9D-BE70-A98B1CF79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33E299-ECFE-46F8-95F6-BF4A22C67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FF6FC6-40DD-4A64-BCD2-3CAC2339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9E2DD-E0FE-4E37-91C0-6CCE5ABE61A4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790D2F-452F-406C-AED0-06EE6DBB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BCB44B-6E3E-4DC7-9CAA-9D47559D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99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7131B-8A8F-4FA1-A69E-0C915F14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FB6E57-E6B5-4978-ADF9-45FBDEE59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9A73FD-6113-4839-ACAF-BF99A8CDE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861BDB-C249-4C6A-986B-EE4EA9804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89A734-47D4-4552-97B3-E2A9AD513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246D9D-747A-41C3-995E-C86884E2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E2458-DB43-496D-9397-C5C156D208A2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9DD2140-B545-4D3B-B914-53982E5A0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1C1F73-2DFB-4F1D-8D7E-3EF3307E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10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89411-0E19-4815-94F6-71673098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2BC7F1-7689-4DFB-AFE3-FE08784B6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641C8-ED4F-4889-97B1-B9100F254B6B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98DACCC-DB23-4251-A77E-5C8E6F24A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538335-79EB-4142-86B2-5804B9C57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71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CBCBEA-7342-4E69-9B0D-6B930FDE2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99-11CC-4396-B7DC-AF93ADAE1A61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502A315-8417-4EFA-832C-BB4A08A65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292FF9-F0B3-4F4A-A05D-8512D563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244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1DB23-96A1-48FC-871F-C4209246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9EA31E-416F-4BBA-BF78-CFDE62DD1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714237-0447-4641-8735-7108E2EAB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91DBD9-05AA-4887-A082-54543D400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1426F-1E89-45D6-84F1-0BB7BFAC2013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94E11F-1D73-429D-B357-95D9943B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870D66-906A-4942-B7CF-350F4F98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07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BC4C7-8999-43EA-A720-BE7FDD03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5B2C9F-F634-42EC-A599-593509C99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A6B9E1-EDC8-48F9-91D3-215AC1C3A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FD23EB-8365-41B4-BE91-45250CFA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4C169-FA5F-461D-81A9-2012B87F5D20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920A65-FBEC-401E-950E-AFED05F8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2D1F14-A77C-4209-89BE-05508878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86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2F1297-C813-489C-A660-AA72A0AD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412A69-57A7-45CF-BC0D-44936739D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615C22-48F2-4E05-BB7B-469B0D3C0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16FD-6BE1-4CD0-AB7C-8ED5C8E92BC5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D7B908-DCEA-4CAD-8B28-BEC072C27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AD7710-570C-49DD-AF86-99D37A3EA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E8179-D2AB-4B71-822C-284BCE7752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50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7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2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2.wdp"/><Relationship Id="rId3" Type="http://schemas.openxmlformats.org/officeDocument/2006/relationships/image" Target="../media/image16.jp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jp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BCDD2307-F98D-4A00-9526-5FE32B5ED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4" t="223"/>
          <a:stretch/>
        </p:blipFill>
        <p:spPr>
          <a:xfrm flipH="1">
            <a:off x="194632" y="2563652"/>
            <a:ext cx="2416658" cy="22059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B36829-1632-472E-93DA-4EC11E537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47" b="666"/>
          <a:stretch/>
        </p:blipFill>
        <p:spPr>
          <a:xfrm flipH="1">
            <a:off x="9681549" y="2554571"/>
            <a:ext cx="2315819" cy="23129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DAF5C77-6119-4233-B3E9-32E30B449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556" y="1222729"/>
            <a:ext cx="8986913" cy="1843629"/>
          </a:xfrm>
        </p:spPr>
        <p:txBody>
          <a:bodyPr>
            <a:normAutofit/>
          </a:bodyPr>
          <a:lstStyle/>
          <a:p>
            <a:r>
              <a:rPr lang="en-US" altLang="zh-CN" sz="8000" dirty="0">
                <a:latin typeface="Craig" panose="00000500000000000000" pitchFamily="50" charset="0"/>
              </a:rPr>
              <a:t>Elephant vs Donkey </a:t>
            </a:r>
            <a:endParaRPr lang="zh-CN" altLang="en-US" sz="8000" dirty="0">
              <a:latin typeface="Craig" panose="00000500000000000000" pitchFamily="50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6D4127-DD04-4FC4-9ABF-5A13B4F1F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9864" y="3094524"/>
            <a:ext cx="6293378" cy="548984"/>
          </a:xfrm>
        </p:spPr>
        <p:txBody>
          <a:bodyPr>
            <a:normAutofit/>
          </a:bodyPr>
          <a:lstStyle/>
          <a:p>
            <a:pPr algn="r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2020 President Election Prediction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190185-545B-462E-9F25-CA26F37C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22CFA-3EFE-4B2E-B5A0-8A13712B42AF}" type="datetime1">
              <a:rPr lang="en-US" altLang="zh-CN" smtClean="0"/>
              <a:t>12/17/2019</a:t>
            </a:fld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5A5187-0FDB-4EAC-857F-E8463309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1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EDF1195-E614-4D9D-A656-9F2E82E06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C5D5927-6078-4CC2-A4CA-9EE965344BF9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36780AC-7688-4207-865D-2C037CE4DA08}"/>
              </a:ext>
            </a:extLst>
          </p:cNvPr>
          <p:cNvSpPr txBox="1"/>
          <p:nvPr/>
        </p:nvSpPr>
        <p:spPr>
          <a:xfrm>
            <a:off x="3169025" y="4555222"/>
            <a:ext cx="585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Samurai 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Annan CHEN, Tianqi SHEN,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Bingsu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MO, Xiaoya XU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A463D0-2F92-4565-924A-515FCA6DFD7E}"/>
              </a:ext>
            </a:extLst>
          </p:cNvPr>
          <p:cNvSpPr txBox="1"/>
          <p:nvPr/>
        </p:nvSpPr>
        <p:spPr>
          <a:xfrm>
            <a:off x="5390984" y="5345798"/>
            <a:ext cx="2528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 4, 2019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63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9D5F7-E82D-4283-B569-91C059E1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E096A-93D6-454B-946B-310B9E2928BF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C74167-7E64-4811-B276-1DDBE4CA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8795" y="6084502"/>
            <a:ext cx="2743200" cy="365125"/>
          </a:xfrm>
        </p:spPr>
        <p:txBody>
          <a:bodyPr/>
          <a:lstStyle/>
          <a:p>
            <a:fld id="{E9AE8179-D2AB-4B71-822C-284BCE775279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A55A0-B244-4AE8-9AA5-A1D4BAE9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73D179C-0FAA-44D1-A02E-0FCD94459D74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1027D-ED94-44BD-9CA6-8DF750915CBC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</p:txBody>
      </p: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9CCF425F-98B6-41A4-B010-590E2D4E2EA7}"/>
              </a:ext>
            </a:extLst>
          </p:cNvPr>
          <p:cNvGrpSpPr/>
          <p:nvPr/>
        </p:nvGrpSpPr>
        <p:grpSpPr>
          <a:xfrm>
            <a:off x="1341321" y="1508676"/>
            <a:ext cx="9680905" cy="1015896"/>
            <a:chOff x="1473126" y="1780521"/>
            <a:chExt cx="9680905" cy="427218"/>
          </a:xfrm>
        </p:grpSpPr>
        <p:grpSp>
          <p:nvGrpSpPr>
            <p:cNvPr id="21" name="Google Shape;8913;p69">
              <a:extLst>
                <a:ext uri="{FF2B5EF4-FFF2-40B4-BE49-F238E27FC236}">
                  <a16:creationId xmlns:a16="http://schemas.microsoft.com/office/drawing/2014/main" id="{0C2431B0-A282-4A74-9F94-5C28B91DA68D}"/>
                </a:ext>
              </a:extLst>
            </p:cNvPr>
            <p:cNvGrpSpPr/>
            <p:nvPr/>
          </p:nvGrpSpPr>
          <p:grpSpPr>
            <a:xfrm flipH="1">
              <a:off x="1473126" y="1780521"/>
              <a:ext cx="9680905" cy="427218"/>
              <a:chOff x="3558802" y="4011244"/>
              <a:chExt cx="1866000" cy="111600"/>
            </a:xfrm>
          </p:grpSpPr>
          <p:sp>
            <p:nvSpPr>
              <p:cNvPr id="22" name="Google Shape;8914;p69">
                <a:extLst>
                  <a:ext uri="{FF2B5EF4-FFF2-40B4-BE49-F238E27FC236}">
                    <a16:creationId xmlns:a16="http://schemas.microsoft.com/office/drawing/2014/main" id="{E9C4399A-EC9B-4C32-AAE9-83DD76F437BD}"/>
                  </a:ext>
                </a:extLst>
              </p:cNvPr>
              <p:cNvSpPr/>
              <p:nvPr/>
            </p:nvSpPr>
            <p:spPr>
              <a:xfrm rot="5400000" flipH="1">
                <a:off x="4436152" y="3134077"/>
                <a:ext cx="111300" cy="18660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8915;p69">
                <a:extLst>
                  <a:ext uri="{FF2B5EF4-FFF2-40B4-BE49-F238E27FC236}">
                    <a16:creationId xmlns:a16="http://schemas.microsoft.com/office/drawing/2014/main" id="{3B0C6D99-5638-43E7-AC4A-80C1BEA1586F}"/>
                  </a:ext>
                </a:extLst>
              </p:cNvPr>
              <p:cNvSpPr/>
              <p:nvPr/>
            </p:nvSpPr>
            <p:spPr>
              <a:xfrm rot="5400000" flipH="1">
                <a:off x="4157232" y="3412894"/>
                <a:ext cx="111600" cy="13083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15299B-1302-47FE-9337-667C1AB976B7}"/>
                </a:ext>
              </a:extLst>
            </p:cNvPr>
            <p:cNvSpPr txBox="1"/>
            <p:nvPr/>
          </p:nvSpPr>
          <p:spPr>
            <a:xfrm>
              <a:off x="1558064" y="1894483"/>
              <a:ext cx="3359925" cy="181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Gradient Boosted Tree</a:t>
              </a:r>
              <a:endParaRPr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491BFCC-C3B5-4081-963E-224E0D6B20C8}"/>
              </a:ext>
            </a:extLst>
          </p:cNvPr>
          <p:cNvGrpSpPr/>
          <p:nvPr/>
        </p:nvGrpSpPr>
        <p:grpSpPr>
          <a:xfrm>
            <a:off x="1340491" y="2634228"/>
            <a:ext cx="9680905" cy="880125"/>
            <a:chOff x="1473126" y="2349301"/>
            <a:chExt cx="9680905" cy="427218"/>
          </a:xfrm>
        </p:grpSpPr>
        <p:grpSp>
          <p:nvGrpSpPr>
            <p:cNvPr id="24" name="Google Shape;8913;p69">
              <a:extLst>
                <a:ext uri="{FF2B5EF4-FFF2-40B4-BE49-F238E27FC236}">
                  <a16:creationId xmlns:a16="http://schemas.microsoft.com/office/drawing/2014/main" id="{FF468F27-24B5-461D-A973-F820FDFC1D8C}"/>
                </a:ext>
              </a:extLst>
            </p:cNvPr>
            <p:cNvGrpSpPr/>
            <p:nvPr/>
          </p:nvGrpSpPr>
          <p:grpSpPr>
            <a:xfrm flipH="1">
              <a:off x="1473126" y="2349301"/>
              <a:ext cx="9680905" cy="427218"/>
              <a:chOff x="3558802" y="4011244"/>
              <a:chExt cx="1866000" cy="111600"/>
            </a:xfrm>
          </p:grpSpPr>
          <p:sp>
            <p:nvSpPr>
              <p:cNvPr id="25" name="Google Shape;8914;p69">
                <a:extLst>
                  <a:ext uri="{FF2B5EF4-FFF2-40B4-BE49-F238E27FC236}">
                    <a16:creationId xmlns:a16="http://schemas.microsoft.com/office/drawing/2014/main" id="{FCE6EA1A-8B66-43AA-90A3-88454CBD1EE4}"/>
                  </a:ext>
                </a:extLst>
              </p:cNvPr>
              <p:cNvSpPr/>
              <p:nvPr/>
            </p:nvSpPr>
            <p:spPr>
              <a:xfrm rot="5400000" flipH="1">
                <a:off x="4436152" y="3134077"/>
                <a:ext cx="111300" cy="18660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915;p69">
                <a:extLst>
                  <a:ext uri="{FF2B5EF4-FFF2-40B4-BE49-F238E27FC236}">
                    <a16:creationId xmlns:a16="http://schemas.microsoft.com/office/drawing/2014/main" id="{57C77B4D-FF25-42CF-A464-E2F3C10C6BB7}"/>
                  </a:ext>
                </a:extLst>
              </p:cNvPr>
              <p:cNvSpPr/>
              <p:nvPr/>
            </p:nvSpPr>
            <p:spPr>
              <a:xfrm rot="5400000" flipH="1">
                <a:off x="4157232" y="3412894"/>
                <a:ext cx="111600" cy="13083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051A396-0C1B-4553-93CA-468E94331972}"/>
                </a:ext>
              </a:extLst>
            </p:cNvPr>
            <p:cNvSpPr txBox="1"/>
            <p:nvPr/>
          </p:nvSpPr>
          <p:spPr>
            <a:xfrm>
              <a:off x="1818017" y="2474053"/>
              <a:ext cx="1351652" cy="209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XG Boost</a:t>
              </a:r>
              <a:endParaRPr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28DB4420-1730-482C-AEE6-53DDE6468786}"/>
              </a:ext>
            </a:extLst>
          </p:cNvPr>
          <p:cNvGrpSpPr/>
          <p:nvPr/>
        </p:nvGrpSpPr>
        <p:grpSpPr>
          <a:xfrm>
            <a:off x="1340490" y="3670311"/>
            <a:ext cx="9680905" cy="945686"/>
            <a:chOff x="1472711" y="2931420"/>
            <a:chExt cx="9680905" cy="427218"/>
          </a:xfrm>
        </p:grpSpPr>
        <p:grpSp>
          <p:nvGrpSpPr>
            <p:cNvPr id="28" name="Google Shape;8913;p69">
              <a:extLst>
                <a:ext uri="{FF2B5EF4-FFF2-40B4-BE49-F238E27FC236}">
                  <a16:creationId xmlns:a16="http://schemas.microsoft.com/office/drawing/2014/main" id="{26615EF1-4517-49F1-B963-E149A2D01D45}"/>
                </a:ext>
              </a:extLst>
            </p:cNvPr>
            <p:cNvGrpSpPr/>
            <p:nvPr/>
          </p:nvGrpSpPr>
          <p:grpSpPr>
            <a:xfrm flipH="1">
              <a:off x="1472711" y="2931420"/>
              <a:ext cx="9680905" cy="427218"/>
              <a:chOff x="3558802" y="4011244"/>
              <a:chExt cx="1866000" cy="111600"/>
            </a:xfrm>
          </p:grpSpPr>
          <p:sp>
            <p:nvSpPr>
              <p:cNvPr id="29" name="Google Shape;8914;p69">
                <a:extLst>
                  <a:ext uri="{FF2B5EF4-FFF2-40B4-BE49-F238E27FC236}">
                    <a16:creationId xmlns:a16="http://schemas.microsoft.com/office/drawing/2014/main" id="{EA2A9116-B76E-4B18-B7A6-827141D5AF56}"/>
                  </a:ext>
                </a:extLst>
              </p:cNvPr>
              <p:cNvSpPr/>
              <p:nvPr/>
            </p:nvSpPr>
            <p:spPr>
              <a:xfrm rot="5400000" flipH="1">
                <a:off x="4436152" y="3134077"/>
                <a:ext cx="111300" cy="18660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915;p69">
                <a:extLst>
                  <a:ext uri="{FF2B5EF4-FFF2-40B4-BE49-F238E27FC236}">
                    <a16:creationId xmlns:a16="http://schemas.microsoft.com/office/drawing/2014/main" id="{853AF8EF-BBCB-4DD7-8F32-D16169F14069}"/>
                  </a:ext>
                </a:extLst>
              </p:cNvPr>
              <p:cNvSpPr/>
              <p:nvPr/>
            </p:nvSpPr>
            <p:spPr>
              <a:xfrm rot="5400000" flipH="1">
                <a:off x="4157232" y="3412894"/>
                <a:ext cx="111600" cy="13083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B18A14C-4C44-4BB8-AC33-27012949CEE8}"/>
                </a:ext>
              </a:extLst>
            </p:cNvPr>
            <p:cNvSpPr txBox="1"/>
            <p:nvPr/>
          </p:nvSpPr>
          <p:spPr>
            <a:xfrm>
              <a:off x="1887050" y="3047818"/>
              <a:ext cx="748923" cy="194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SVR</a:t>
              </a:r>
              <a:endParaRPr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1552624E-35F7-41C8-A011-F9D25E0D65BD}"/>
              </a:ext>
            </a:extLst>
          </p:cNvPr>
          <p:cNvGrpSpPr/>
          <p:nvPr/>
        </p:nvGrpSpPr>
        <p:grpSpPr>
          <a:xfrm>
            <a:off x="1340075" y="4744599"/>
            <a:ext cx="9680905" cy="1079575"/>
            <a:chOff x="1542732" y="3516187"/>
            <a:chExt cx="9680905" cy="427218"/>
          </a:xfrm>
        </p:grpSpPr>
        <p:grpSp>
          <p:nvGrpSpPr>
            <p:cNvPr id="32" name="Google Shape;8913;p69">
              <a:extLst>
                <a:ext uri="{FF2B5EF4-FFF2-40B4-BE49-F238E27FC236}">
                  <a16:creationId xmlns:a16="http://schemas.microsoft.com/office/drawing/2014/main" id="{748CED44-30FD-4326-9000-C0C29D46F40E}"/>
                </a:ext>
              </a:extLst>
            </p:cNvPr>
            <p:cNvGrpSpPr/>
            <p:nvPr/>
          </p:nvGrpSpPr>
          <p:grpSpPr>
            <a:xfrm flipH="1">
              <a:off x="1542732" y="3516187"/>
              <a:ext cx="9680905" cy="427218"/>
              <a:chOff x="3558802" y="4011243"/>
              <a:chExt cx="1866000" cy="111600"/>
            </a:xfrm>
          </p:grpSpPr>
          <p:sp>
            <p:nvSpPr>
              <p:cNvPr id="33" name="Google Shape;8914;p69">
                <a:extLst>
                  <a:ext uri="{FF2B5EF4-FFF2-40B4-BE49-F238E27FC236}">
                    <a16:creationId xmlns:a16="http://schemas.microsoft.com/office/drawing/2014/main" id="{E73B72D2-2172-4C13-9688-A75B0026547A}"/>
                  </a:ext>
                </a:extLst>
              </p:cNvPr>
              <p:cNvSpPr/>
              <p:nvPr/>
            </p:nvSpPr>
            <p:spPr>
              <a:xfrm rot="5400000" flipH="1">
                <a:off x="4436152" y="3134077"/>
                <a:ext cx="111300" cy="18660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915;p69">
                <a:extLst>
                  <a:ext uri="{FF2B5EF4-FFF2-40B4-BE49-F238E27FC236}">
                    <a16:creationId xmlns:a16="http://schemas.microsoft.com/office/drawing/2014/main" id="{9CAC5FDA-890B-4FE6-9523-8AF0C15BF1A2}"/>
                  </a:ext>
                </a:extLst>
              </p:cNvPr>
              <p:cNvSpPr/>
              <p:nvPr/>
            </p:nvSpPr>
            <p:spPr>
              <a:xfrm rot="5400000" flipH="1">
                <a:off x="4157232" y="3412893"/>
                <a:ext cx="111600" cy="13083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69535D1-1462-4B45-9872-A66F7DF60F39}"/>
                </a:ext>
              </a:extLst>
            </p:cNvPr>
            <p:cNvSpPr txBox="1"/>
            <p:nvPr/>
          </p:nvSpPr>
          <p:spPr>
            <a:xfrm>
              <a:off x="1888039" y="3591748"/>
              <a:ext cx="1726755" cy="304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Lasso</a:t>
              </a:r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/Ridge </a:t>
              </a:r>
            </a:p>
            <a:p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Regression</a:t>
              </a:r>
              <a:endParaRPr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6" name="文本框 285">
            <a:extLst>
              <a:ext uri="{FF2B5EF4-FFF2-40B4-BE49-F238E27FC236}">
                <a16:creationId xmlns:a16="http://schemas.microsoft.com/office/drawing/2014/main" id="{D5F0900F-00A0-4CCA-AF98-81067ECBCA9A}"/>
              </a:ext>
            </a:extLst>
          </p:cNvPr>
          <p:cNvSpPr txBox="1"/>
          <p:nvPr/>
        </p:nvSpPr>
        <p:spPr>
          <a:xfrm>
            <a:off x="4361574" y="1549420"/>
            <a:ext cx="6553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builds the model in a stage-wise fashion like other boosting methods do, and it generalizes them by allowing optimization of an arbitrary differentiable loss function.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2" name="矩形 751">
            <a:extLst>
              <a:ext uri="{FF2B5EF4-FFF2-40B4-BE49-F238E27FC236}">
                <a16:creationId xmlns:a16="http://schemas.microsoft.com/office/drawing/2014/main" id="{6E05ADE9-D871-447F-82A6-604131775674}"/>
              </a:ext>
            </a:extLst>
          </p:cNvPr>
          <p:cNvSpPr/>
          <p:nvPr/>
        </p:nvSpPr>
        <p:spPr>
          <a:xfrm>
            <a:off x="4499339" y="2715364"/>
            <a:ext cx="6413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 Boost is an optimized distributed gradient boosting library designed to be highly efficient, flexible and portable.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3" name="矩形 752">
            <a:extLst>
              <a:ext uri="{FF2B5EF4-FFF2-40B4-BE49-F238E27FC236}">
                <a16:creationId xmlns:a16="http://schemas.microsoft.com/office/drawing/2014/main" id="{E32B938E-6140-47EA-8CCC-7D643BE67690}"/>
              </a:ext>
            </a:extLst>
          </p:cNvPr>
          <p:cNvSpPr/>
          <p:nvPr/>
        </p:nvSpPr>
        <p:spPr>
          <a:xfrm>
            <a:off x="4371870" y="3677578"/>
            <a:ext cx="67711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Support-vector machines (SVMs) are supervised learning models with associated learning algorithms that analyze data used for classification and regression analysis. </a:t>
            </a:r>
          </a:p>
        </p:txBody>
      </p:sp>
      <p:sp>
        <p:nvSpPr>
          <p:cNvPr id="754" name="矩形 753">
            <a:extLst>
              <a:ext uri="{FF2B5EF4-FFF2-40B4-BE49-F238E27FC236}">
                <a16:creationId xmlns:a16="http://schemas.microsoft.com/office/drawing/2014/main" id="{E7D98537-CA71-4A93-A920-9DCB8A6B2CC2}"/>
              </a:ext>
            </a:extLst>
          </p:cNvPr>
          <p:cNvSpPr/>
          <p:nvPr/>
        </p:nvSpPr>
        <p:spPr>
          <a:xfrm>
            <a:off x="4440195" y="4832351"/>
            <a:ext cx="6411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Lasso/Ridge are regression analysis methods that perform both variable selection and regularization in order to enhance the prediction accuracy.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lowest root MSE: 5.8%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194DB-C9FF-2846-B4B0-EAC9DEEDD0EA}"/>
              </a:ext>
            </a:extLst>
          </p:cNvPr>
          <p:cNvSpPr txBox="1"/>
          <p:nvPr/>
        </p:nvSpPr>
        <p:spPr>
          <a:xfrm>
            <a:off x="437983" y="1043500"/>
            <a:ext cx="90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Metrics: The square root of mean squared error based on cross validation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35872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9D5F7-E82D-4283-B569-91C059E1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E096A-93D6-454B-946B-310B9E2928BF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C74167-7E64-4811-B276-1DDBE4CA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8795" y="6084502"/>
            <a:ext cx="2743200" cy="365125"/>
          </a:xfrm>
        </p:spPr>
        <p:txBody>
          <a:bodyPr/>
          <a:lstStyle/>
          <a:p>
            <a:fld id="{E9AE8179-D2AB-4B71-822C-284BCE775279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A55A0-B244-4AE8-9AA5-A1D4BAE9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73D179C-0FAA-44D1-A02E-0FCD94459D74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1027D-ED94-44BD-9CA6-8DF750915CBC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9CCF425F-98B6-41A4-B010-590E2D4E2EA7}"/>
              </a:ext>
            </a:extLst>
          </p:cNvPr>
          <p:cNvGrpSpPr/>
          <p:nvPr/>
        </p:nvGrpSpPr>
        <p:grpSpPr>
          <a:xfrm>
            <a:off x="1341321" y="1510339"/>
            <a:ext cx="9680905" cy="1013166"/>
            <a:chOff x="1473126" y="1781221"/>
            <a:chExt cx="9680905" cy="426070"/>
          </a:xfrm>
        </p:grpSpPr>
        <p:sp>
          <p:nvSpPr>
            <p:cNvPr id="22" name="Google Shape;8914;p69">
              <a:extLst>
                <a:ext uri="{FF2B5EF4-FFF2-40B4-BE49-F238E27FC236}">
                  <a16:creationId xmlns:a16="http://schemas.microsoft.com/office/drawing/2014/main" id="{E9C4399A-EC9B-4C32-AAE9-83DD76F437BD}"/>
                </a:ext>
              </a:extLst>
            </p:cNvPr>
            <p:cNvSpPr/>
            <p:nvPr/>
          </p:nvSpPr>
          <p:spPr>
            <a:xfrm rot="16200000">
              <a:off x="6100544" y="-2846197"/>
              <a:ext cx="426070" cy="968090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15299B-1302-47FE-9337-667C1AB976B7}"/>
                </a:ext>
              </a:extLst>
            </p:cNvPr>
            <p:cNvSpPr txBox="1"/>
            <p:nvPr/>
          </p:nvSpPr>
          <p:spPr>
            <a:xfrm>
              <a:off x="1558064" y="1894483"/>
              <a:ext cx="9315047" cy="181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 on 2016 testing data: Root MSE is 8.9%</a:t>
              </a:r>
              <a:endParaRPr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491BFCC-C3B5-4081-963E-224E0D6B20C8}"/>
              </a:ext>
            </a:extLst>
          </p:cNvPr>
          <p:cNvGrpSpPr/>
          <p:nvPr/>
        </p:nvGrpSpPr>
        <p:grpSpPr>
          <a:xfrm>
            <a:off x="1340491" y="2635672"/>
            <a:ext cx="9680905" cy="877760"/>
            <a:chOff x="1473126" y="2350002"/>
            <a:chExt cx="9680905" cy="426070"/>
          </a:xfrm>
        </p:grpSpPr>
        <p:sp>
          <p:nvSpPr>
            <p:cNvPr id="25" name="Google Shape;8914;p69">
              <a:extLst>
                <a:ext uri="{FF2B5EF4-FFF2-40B4-BE49-F238E27FC236}">
                  <a16:creationId xmlns:a16="http://schemas.microsoft.com/office/drawing/2014/main" id="{FCE6EA1A-8B66-43AA-90A3-88454CBD1EE4}"/>
                </a:ext>
              </a:extLst>
            </p:cNvPr>
            <p:cNvSpPr/>
            <p:nvPr/>
          </p:nvSpPr>
          <p:spPr>
            <a:xfrm rot="16200000">
              <a:off x="6100544" y="-2277416"/>
              <a:ext cx="426070" cy="968090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051A396-0C1B-4553-93CA-468E94331972}"/>
                </a:ext>
              </a:extLst>
            </p:cNvPr>
            <p:cNvSpPr txBox="1"/>
            <p:nvPr/>
          </p:nvSpPr>
          <p:spPr>
            <a:xfrm>
              <a:off x="1558893" y="2481475"/>
              <a:ext cx="9315047" cy="20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93% of validation data has correct winner prediction at CD level</a:t>
              </a:r>
              <a:endParaRPr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FB18A14C-4C44-4BB8-AC33-27012949CEE8}"/>
              </a:ext>
            </a:extLst>
          </p:cNvPr>
          <p:cNvSpPr txBox="1"/>
          <p:nvPr/>
        </p:nvSpPr>
        <p:spPr>
          <a:xfrm>
            <a:off x="1431023" y="3941506"/>
            <a:ext cx="9310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at national level</a:t>
            </a:r>
            <a:endParaRPr lang="zh-CN" altLang="en-US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01389F-389D-904B-ADFE-F1215FE13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7" y="3749160"/>
            <a:ext cx="5933590" cy="3054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8643AB-6BE7-CE4E-81E4-4873F7BED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09" y="3777370"/>
            <a:ext cx="6229591" cy="302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9D5F7-E82D-4283-B569-91C059E1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E096A-93D6-454B-946B-310B9E2928BF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C74167-7E64-4811-B276-1DDBE4CA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8795" y="6084502"/>
            <a:ext cx="2743200" cy="365125"/>
          </a:xfrm>
        </p:spPr>
        <p:txBody>
          <a:bodyPr/>
          <a:lstStyle/>
          <a:p>
            <a:fld id="{E9AE8179-D2AB-4B71-822C-284BCE775279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A55A0-B244-4AE8-9AA5-A1D4BAE9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73D179C-0FAA-44D1-A02E-0FCD94459D74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1027D-ED94-44BD-9CA6-8DF750915CBC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15299B-1302-47FE-9337-667C1AB976B7}"/>
              </a:ext>
            </a:extLst>
          </p:cNvPr>
          <p:cNvSpPr txBox="1"/>
          <p:nvPr/>
        </p:nvSpPr>
        <p:spPr>
          <a:xfrm>
            <a:off x="1426259" y="1779668"/>
            <a:ext cx="9315047" cy="43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on 2016 testing data: Root MSE is 0.089</a:t>
            </a:r>
            <a:endParaRPr lang="zh-CN" altLang="en-US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B0248-6476-DB45-89DE-52E6AA9C1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6" y="1601462"/>
            <a:ext cx="5016500" cy="37086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730805-CB38-5243-973E-B7C0277B0BB0}"/>
              </a:ext>
            </a:extLst>
          </p:cNvPr>
          <p:cNvSpPr txBox="1"/>
          <p:nvPr/>
        </p:nvSpPr>
        <p:spPr>
          <a:xfrm>
            <a:off x="752354" y="1064871"/>
            <a:ext cx="552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National wide: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 ranking of lasso regression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D602D-0BDD-4149-8F02-7575B70AE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04" y="1484238"/>
            <a:ext cx="5619026" cy="39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35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9D5F7-E82D-4283-B569-91C059E1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E096A-93D6-454B-946B-310B9E2928BF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C74167-7E64-4811-B276-1DDBE4CA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8795" y="6084502"/>
            <a:ext cx="2743200" cy="365125"/>
          </a:xfrm>
        </p:spPr>
        <p:txBody>
          <a:bodyPr/>
          <a:lstStyle/>
          <a:p>
            <a:fld id="{E9AE8179-D2AB-4B71-822C-284BCE775279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A55A0-B244-4AE8-9AA5-A1D4BAE9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73D179C-0FAA-44D1-A02E-0FCD94459D74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1027D-ED94-44BD-9CA6-8DF750915CBC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 Comparison(2016, 2020)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15299B-1302-47FE-9337-667C1AB976B7}"/>
              </a:ext>
            </a:extLst>
          </p:cNvPr>
          <p:cNvSpPr txBox="1"/>
          <p:nvPr/>
        </p:nvSpPr>
        <p:spPr>
          <a:xfrm>
            <a:off x="1426259" y="1779668"/>
            <a:ext cx="9315047" cy="43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on 2016 testing data: Root MSE is 0.089</a:t>
            </a:r>
            <a:endParaRPr lang="zh-CN" altLang="en-US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482A7B-0573-CB44-B77D-77B2EBB9E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4773"/>
            <a:ext cx="5658017" cy="4992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F2F50-C732-DD48-9C87-E1CC872B3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8" y="1274772"/>
            <a:ext cx="5431667" cy="499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3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9D5F7-E82D-4283-B569-91C059E1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E096A-93D6-454B-946B-310B9E2928BF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C74167-7E64-4811-B276-1DDBE4CA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8795" y="6084502"/>
            <a:ext cx="2743200" cy="365125"/>
          </a:xfrm>
        </p:spPr>
        <p:txBody>
          <a:bodyPr/>
          <a:lstStyle/>
          <a:p>
            <a:fld id="{E9AE8179-D2AB-4B71-822C-284BCE775279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A55A0-B244-4AE8-9AA5-A1D4BAE9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73D179C-0FAA-44D1-A02E-0FCD94459D74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1027D-ED94-44BD-9CA6-8DF750915CBC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 different party?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15299B-1302-47FE-9337-667C1AB976B7}"/>
              </a:ext>
            </a:extLst>
          </p:cNvPr>
          <p:cNvSpPr txBox="1"/>
          <p:nvPr/>
        </p:nvSpPr>
        <p:spPr>
          <a:xfrm>
            <a:off x="1426259" y="1779668"/>
            <a:ext cx="9315047" cy="43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on 2016 testing data: Root MSE is 0.089</a:t>
            </a:r>
            <a:endParaRPr lang="zh-CN" altLang="en-US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E0C838-05CC-1247-B6D6-9F5A45EA5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83" y="1848238"/>
            <a:ext cx="7556500" cy="200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E6AE7-C943-F848-9D62-59787F4D1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35" y="4341023"/>
            <a:ext cx="75565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DCCB0-21B5-5047-B8AA-1FAE3C6747A6}"/>
              </a:ext>
            </a:extLst>
          </p:cNvPr>
          <p:cNvSpPr txBox="1"/>
          <p:nvPr/>
        </p:nvSpPr>
        <p:spPr>
          <a:xfrm>
            <a:off x="617574" y="1186069"/>
            <a:ext cx="5248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SHAP, explain output for every data in the sample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2016 for California: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77459-1FEF-CC4B-A81D-049CFD56198A}"/>
              </a:ext>
            </a:extLst>
          </p:cNvPr>
          <p:cNvSpPr txBox="1"/>
          <p:nvPr/>
        </p:nvSpPr>
        <p:spPr>
          <a:xfrm>
            <a:off x="525684" y="4089752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 for California:</a:t>
            </a:r>
          </a:p>
        </p:txBody>
      </p:sp>
    </p:spTree>
    <p:extLst>
      <p:ext uri="{BB962C8B-B14F-4D97-AF65-F5344CB8AC3E}">
        <p14:creationId xmlns:p14="http://schemas.microsoft.com/office/powerpoint/2010/main" val="101572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7C2C6-38A8-4AF0-A7DB-CEAD4F00E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593" y="153255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is it too naive to make prediction without considering candidates’ personal characteristics?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27BB00-A5CF-444C-9D1A-76E13543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49A1-EC55-405D-A045-4E2CF4BBDE0F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DFB723-84E8-4453-9C95-155D1259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DDDF3E-4804-4264-9413-35B86940C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D498CE-5143-4F7D-A243-C1817F487CB7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F1621697-C7B8-4BB6-932D-F3B07ADC7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37" y="3835897"/>
            <a:ext cx="5326226" cy="210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9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27BB00-A5CF-444C-9D1A-76E13543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49A1-EC55-405D-A045-4E2CF4BBDE0F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DFB723-84E8-4453-9C95-155D1259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DDDF3E-4804-4264-9413-35B86940C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D498CE-5143-4F7D-A243-C1817F487CB7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335F7CB-5821-450B-AF94-A2B1487CC164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— part 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65170B-5536-499E-B50A-F2F9574B7201}"/>
              </a:ext>
            </a:extLst>
          </p:cNvPr>
          <p:cNvSpPr txBox="1"/>
          <p:nvPr/>
        </p:nvSpPr>
        <p:spPr>
          <a:xfrm>
            <a:off x="437983" y="1170926"/>
            <a:ext cx="77327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Candidates: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Image result for Elizabeth Warren">
            <a:extLst>
              <a:ext uri="{FF2B5EF4-FFF2-40B4-BE49-F238E27FC236}">
                <a16:creationId xmlns:a16="http://schemas.microsoft.com/office/drawing/2014/main" id="{FDBC7EE5-36F3-48F4-8F2F-F7F68AB4B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r="21786" b="1539"/>
          <a:stretch/>
        </p:blipFill>
        <p:spPr bwMode="auto">
          <a:xfrm>
            <a:off x="652143" y="1872182"/>
            <a:ext cx="1557657" cy="185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C5C58A4-F4A6-47B0-9DAD-987A78D679ED}"/>
              </a:ext>
            </a:extLst>
          </p:cNvPr>
          <p:cNvSpPr/>
          <p:nvPr/>
        </p:nvSpPr>
        <p:spPr>
          <a:xfrm>
            <a:off x="4181723" y="1107087"/>
            <a:ext cx="1701052" cy="4664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Democratic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B0D37FE-F576-488A-B948-4A48651D0D3C}"/>
              </a:ext>
            </a:extLst>
          </p:cNvPr>
          <p:cNvSpPr/>
          <p:nvPr/>
        </p:nvSpPr>
        <p:spPr>
          <a:xfrm>
            <a:off x="9982200" y="1170926"/>
            <a:ext cx="1701052" cy="4664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Republic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2998D11-7F26-4107-B0D2-C0D30C5D145C}"/>
              </a:ext>
            </a:extLst>
          </p:cNvPr>
          <p:cNvSpPr/>
          <p:nvPr/>
        </p:nvSpPr>
        <p:spPr>
          <a:xfrm flipH="1">
            <a:off x="9226119" y="1637382"/>
            <a:ext cx="68955" cy="45912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788677-1C04-45AA-8704-6B6C4667C4E9}"/>
              </a:ext>
            </a:extLst>
          </p:cNvPr>
          <p:cNvSpPr/>
          <p:nvPr/>
        </p:nvSpPr>
        <p:spPr>
          <a:xfrm>
            <a:off x="461174" y="3792923"/>
            <a:ext cx="1939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Elizabeth Warren</a:t>
            </a:r>
          </a:p>
        </p:txBody>
      </p:sp>
      <p:pic>
        <p:nvPicPr>
          <p:cNvPr id="3076" name="Picture 4" descr="Image result for Bernie Sanders">
            <a:extLst>
              <a:ext uri="{FF2B5EF4-FFF2-40B4-BE49-F238E27FC236}">
                <a16:creationId xmlns:a16="http://schemas.microsoft.com/office/drawing/2014/main" id="{F37A7954-3A64-4F0A-BB1D-AFFF534C8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-1" r="9939" b="1689"/>
          <a:stretch/>
        </p:blipFill>
        <p:spPr bwMode="auto">
          <a:xfrm>
            <a:off x="3015495" y="1872182"/>
            <a:ext cx="1470614" cy="185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40472B5-A35B-4887-8820-938DCC9EDC4C}"/>
              </a:ext>
            </a:extLst>
          </p:cNvPr>
          <p:cNvSpPr/>
          <p:nvPr/>
        </p:nvSpPr>
        <p:spPr>
          <a:xfrm>
            <a:off x="2933074" y="3792923"/>
            <a:ext cx="17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Bernie Sanders</a:t>
            </a:r>
          </a:p>
        </p:txBody>
      </p:sp>
      <p:pic>
        <p:nvPicPr>
          <p:cNvPr id="3078" name="Picture 6" descr="Image result for Cory Booker">
            <a:extLst>
              <a:ext uri="{FF2B5EF4-FFF2-40B4-BE49-F238E27FC236}">
                <a16:creationId xmlns:a16="http://schemas.microsoft.com/office/drawing/2014/main" id="{C22C71C0-C700-4425-8FAF-02B383BA4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4" t="1" r="26622" b="359"/>
          <a:stretch/>
        </p:blipFill>
        <p:spPr bwMode="auto">
          <a:xfrm>
            <a:off x="5202403" y="1872182"/>
            <a:ext cx="1557657" cy="185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3F8E72B-66A8-453D-86B2-535796CCF6C2}"/>
              </a:ext>
            </a:extLst>
          </p:cNvPr>
          <p:cNvSpPr/>
          <p:nvPr/>
        </p:nvSpPr>
        <p:spPr>
          <a:xfrm>
            <a:off x="5202403" y="3777889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Cory Booker</a:t>
            </a:r>
          </a:p>
        </p:txBody>
      </p:sp>
      <p:pic>
        <p:nvPicPr>
          <p:cNvPr id="3080" name="Picture 8" descr="Image result for Julián Castro">
            <a:extLst>
              <a:ext uri="{FF2B5EF4-FFF2-40B4-BE49-F238E27FC236}">
                <a16:creationId xmlns:a16="http://schemas.microsoft.com/office/drawing/2014/main" id="{C100E5B8-C36E-44F8-8C80-B70BFBE60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940" b="16525"/>
          <a:stretch/>
        </p:blipFill>
        <p:spPr bwMode="auto">
          <a:xfrm>
            <a:off x="7359615" y="1872182"/>
            <a:ext cx="1527428" cy="185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7978531-F3AF-4428-9314-4D48F0F349AD}"/>
              </a:ext>
            </a:extLst>
          </p:cNvPr>
          <p:cNvSpPr/>
          <p:nvPr/>
        </p:nvSpPr>
        <p:spPr>
          <a:xfrm>
            <a:off x="7350397" y="3748360"/>
            <a:ext cx="1520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Julián Castro</a:t>
            </a:r>
          </a:p>
        </p:txBody>
      </p:sp>
      <p:pic>
        <p:nvPicPr>
          <p:cNvPr id="3082" name="Picture 10" descr="Image result for Donald J. Trump">
            <a:extLst>
              <a:ext uri="{FF2B5EF4-FFF2-40B4-BE49-F238E27FC236}">
                <a16:creationId xmlns:a16="http://schemas.microsoft.com/office/drawing/2014/main" id="{E79123F8-755E-410B-856E-640C68386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8" b="10012"/>
          <a:stretch/>
        </p:blipFill>
        <p:spPr bwMode="auto">
          <a:xfrm>
            <a:off x="9982200" y="1887206"/>
            <a:ext cx="1557657" cy="18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1DB3E35-CB88-406F-A630-C8F32153B239}"/>
              </a:ext>
            </a:extLst>
          </p:cNvPr>
          <p:cNvSpPr/>
          <p:nvPr/>
        </p:nvSpPr>
        <p:spPr>
          <a:xfrm>
            <a:off x="9855972" y="3748938"/>
            <a:ext cx="1875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Donald J. Trump</a:t>
            </a:r>
          </a:p>
        </p:txBody>
      </p:sp>
      <p:pic>
        <p:nvPicPr>
          <p:cNvPr id="3084" name="Picture 12" descr="Image result for Kamala Harris">
            <a:extLst>
              <a:ext uri="{FF2B5EF4-FFF2-40B4-BE49-F238E27FC236}">
                <a16:creationId xmlns:a16="http://schemas.microsoft.com/office/drawing/2014/main" id="{7639B781-FBAE-48BA-95AF-E1D4C1188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9" r="-3425" b="15059"/>
          <a:stretch/>
        </p:blipFill>
        <p:spPr bwMode="auto">
          <a:xfrm>
            <a:off x="580584" y="4226094"/>
            <a:ext cx="1700774" cy="19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4DD34FC-69C6-4C4F-AC95-6BA5C900F807}"/>
              </a:ext>
            </a:extLst>
          </p:cNvPr>
          <p:cNvSpPr/>
          <p:nvPr/>
        </p:nvSpPr>
        <p:spPr>
          <a:xfrm>
            <a:off x="623160" y="6152104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Kamala Harris</a:t>
            </a:r>
          </a:p>
        </p:txBody>
      </p:sp>
      <p:pic>
        <p:nvPicPr>
          <p:cNvPr id="3088" name="Picture 16" descr="Image result for Beto O'Rourke">
            <a:extLst>
              <a:ext uri="{FF2B5EF4-FFF2-40B4-BE49-F238E27FC236}">
                <a16:creationId xmlns:a16="http://schemas.microsoft.com/office/drawing/2014/main" id="{CFD3F121-7271-4501-8304-71735078C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6" b="9692"/>
          <a:stretch/>
        </p:blipFill>
        <p:spPr bwMode="auto">
          <a:xfrm>
            <a:off x="5202404" y="4248877"/>
            <a:ext cx="1524099" cy="190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1182EFC-C926-47F0-B695-3143063A08A2}"/>
              </a:ext>
            </a:extLst>
          </p:cNvPr>
          <p:cNvSpPr/>
          <p:nvPr/>
        </p:nvSpPr>
        <p:spPr>
          <a:xfrm>
            <a:off x="5119848" y="6171684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Beto O'Rourke</a:t>
            </a:r>
          </a:p>
        </p:txBody>
      </p:sp>
      <p:pic>
        <p:nvPicPr>
          <p:cNvPr id="3090" name="Picture 18" descr="Image result for Kirsten Gillibrand">
            <a:extLst>
              <a:ext uri="{FF2B5EF4-FFF2-40B4-BE49-F238E27FC236}">
                <a16:creationId xmlns:a16="http://schemas.microsoft.com/office/drawing/2014/main" id="{BB77B5FB-0E74-4A39-9B24-D8AFDE75D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4" b="3041"/>
          <a:stretch/>
        </p:blipFill>
        <p:spPr bwMode="auto">
          <a:xfrm>
            <a:off x="3009399" y="4315541"/>
            <a:ext cx="1520608" cy="188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B007D03-807B-48FE-AA43-8D9E80B23B82}"/>
              </a:ext>
            </a:extLst>
          </p:cNvPr>
          <p:cNvSpPr/>
          <p:nvPr/>
        </p:nvSpPr>
        <p:spPr>
          <a:xfrm>
            <a:off x="2891666" y="6169494"/>
            <a:ext cx="2024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Kirsten Gillibrand</a:t>
            </a:r>
          </a:p>
        </p:txBody>
      </p:sp>
    </p:spTree>
    <p:extLst>
      <p:ext uri="{BB962C8B-B14F-4D97-AF65-F5344CB8AC3E}">
        <p14:creationId xmlns:p14="http://schemas.microsoft.com/office/powerpoint/2010/main" val="356421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rump icon">
            <a:extLst>
              <a:ext uri="{FF2B5EF4-FFF2-40B4-BE49-F238E27FC236}">
                <a16:creationId xmlns:a16="http://schemas.microsoft.com/office/drawing/2014/main" id="{117F0F3F-6A50-4AE8-835F-C417B8651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54" b="8406"/>
          <a:stretch/>
        </p:blipFill>
        <p:spPr bwMode="auto">
          <a:xfrm>
            <a:off x="8250148" y="4726606"/>
            <a:ext cx="2160098" cy="213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27BB00-A5CF-444C-9D1A-76E13543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749A1-EC55-405D-A045-4E2CF4BBDE0F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DFB723-84E8-4453-9C95-155D1259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7DDDF3E-4804-4264-9413-35B86940C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D498CE-5143-4F7D-A243-C1817F487CB7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335F7CB-5821-450B-AF94-A2B1487CC164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— part 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65170B-5536-499E-B50A-F2F9574B7201}"/>
              </a:ext>
            </a:extLst>
          </p:cNvPr>
          <p:cNvSpPr txBox="1"/>
          <p:nvPr/>
        </p:nvSpPr>
        <p:spPr>
          <a:xfrm>
            <a:off x="437983" y="1170926"/>
            <a:ext cx="113160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Source: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(Through Twitter API and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tweepy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package)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1.We get each candidates’ tweets and related likes and retweets through web scraping. For each candidates, we get their most recent 3000 tweets due to Twitter API limits.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We also derive the most recent tweets that mentioned our target candidate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Fact: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president Trump, 3000 tweets only takes us back to Aug 2019, which means president Trump tweets approximately 20 times a day on average. (including retweets)</a:t>
            </a:r>
          </a:p>
        </p:txBody>
      </p:sp>
      <p:pic>
        <p:nvPicPr>
          <p:cNvPr id="2052" name="Picture 4" descr="Image result for trump icon">
            <a:extLst>
              <a:ext uri="{FF2B5EF4-FFF2-40B4-BE49-F238E27FC236}">
                <a16:creationId xmlns:a16="http://schemas.microsoft.com/office/drawing/2014/main" id="{B86EEF8B-EA35-401C-927A-E00F38F48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92" y="5048892"/>
            <a:ext cx="1809108" cy="18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606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F5584-A4B9-4647-915D-D3E789C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38770-65DD-412C-8FA9-A36BA5935D26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88155-94D3-4C60-9CE4-01DC1FEE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0539E5-77C1-4A01-8072-3E590D249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60F1EBB-9430-4822-972A-587D47C2FACE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40A87AFB-AFBE-45F5-8AE6-7146EEC852E2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69E41F-5200-409D-857B-E8E7D69528D7}"/>
              </a:ext>
            </a:extLst>
          </p:cNvPr>
          <p:cNvSpPr/>
          <p:nvPr/>
        </p:nvSpPr>
        <p:spPr>
          <a:xfrm>
            <a:off x="989" y="989530"/>
            <a:ext cx="586253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search different candidates’ name on Twitter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NRC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choose 2 sentiments and 2 emotions as comparison basis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Bernie Sander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Cory Booker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highly competitive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4" descr="Image result for Bernie Sanders">
            <a:extLst>
              <a:ext uri="{FF2B5EF4-FFF2-40B4-BE49-F238E27FC236}">
                <a16:creationId xmlns:a16="http://schemas.microsoft.com/office/drawing/2014/main" id="{651D3ADF-5F57-4145-ADF4-A1F781710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-1" r="9939" b="1689"/>
          <a:stretch/>
        </p:blipFill>
        <p:spPr bwMode="auto">
          <a:xfrm>
            <a:off x="3106533" y="3344942"/>
            <a:ext cx="949733" cy="11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Cory Booker">
            <a:extLst>
              <a:ext uri="{FF2B5EF4-FFF2-40B4-BE49-F238E27FC236}">
                <a16:creationId xmlns:a16="http://schemas.microsoft.com/office/drawing/2014/main" id="{9DD728CD-A373-4710-9005-1A3D1355E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4" t="1" r="26622" b="359"/>
          <a:stretch/>
        </p:blipFill>
        <p:spPr bwMode="auto">
          <a:xfrm>
            <a:off x="4954752" y="3272182"/>
            <a:ext cx="1280482" cy="152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A907171-5F2A-4B70-B7D3-1E8347ACA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44039">
            <a:off x="2833189" y="4625973"/>
            <a:ext cx="969840" cy="96984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8BBFB77-3BAF-4B4E-9E60-A9BB3F9D29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78378">
            <a:off x="4074541" y="4518125"/>
            <a:ext cx="969840" cy="969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AFCDD-09F8-2543-A0E1-C67111E6F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89" y="1393172"/>
            <a:ext cx="6122535" cy="510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97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B35EE-9FAA-4B44-8F50-8949BB93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F6C5-8FB6-4333-B4DA-F9EE8A9E39A9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9817A0-8A37-440C-8FC3-9C6AD286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F3C4A-FB22-4AD8-A7E2-6A924B003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0A7B306-1E00-407C-B4A2-4B0E6D8A1089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7E821CE-21C2-4047-80FB-DCA62146C3EC}"/>
              </a:ext>
            </a:extLst>
          </p:cNvPr>
          <p:cNvSpPr txBox="1"/>
          <p:nvPr/>
        </p:nvSpPr>
        <p:spPr>
          <a:xfrm>
            <a:off x="437982" y="144098"/>
            <a:ext cx="7289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Regarding Likes/Retweets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649586-10E0-4EDE-A338-25E2BCCCD460}"/>
              </a:ext>
            </a:extLst>
          </p:cNvPr>
          <p:cNvSpPr/>
          <p:nvPr/>
        </p:nvSpPr>
        <p:spPr>
          <a:xfrm>
            <a:off x="437982" y="1071994"/>
            <a:ext cx="105721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scrape each candidate’s most recently 3000 tweets due to twitter API limits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analyze their weekly average likes / reweets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F4A3CB-F469-400B-8E37-E4DEC8D2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2" y="2457119"/>
            <a:ext cx="10572173" cy="277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4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3E3891-75C1-4311-BCA7-AD48E54B5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570-5095-41AB-91E5-2AD535C98C64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31E0E6-57E3-49A3-B9A7-6ED543DA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3AFB0E-DDC2-4D5A-B747-2236BF8C2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BA3C3BD-549E-49AE-B1E6-ADA289C5D9EA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57104CB-CB2A-4035-A112-8176DD91CD94}"/>
              </a:ext>
            </a:extLst>
          </p:cNvPr>
          <p:cNvSpPr txBox="1"/>
          <p:nvPr/>
        </p:nvSpPr>
        <p:spPr>
          <a:xfrm>
            <a:off x="437983" y="144098"/>
            <a:ext cx="2764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6D9EDD-C4CB-8147-859B-6EA0111D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83" y="1960577"/>
            <a:ext cx="5044966" cy="252248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A9E3E84-F0B0-D248-B788-C1A6AEC630E7}"/>
              </a:ext>
            </a:extLst>
          </p:cNvPr>
          <p:cNvSpPr/>
          <p:nvPr/>
        </p:nvSpPr>
        <p:spPr>
          <a:xfrm>
            <a:off x="8946292" y="3773899"/>
            <a:ext cx="1013254" cy="50662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9FA577-76C5-1341-93D1-FB22FE625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003" y="1960577"/>
            <a:ext cx="1996210" cy="252248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73C5CF2-4302-E542-A9CB-30D346D8A219}"/>
              </a:ext>
            </a:extLst>
          </p:cNvPr>
          <p:cNvSpPr/>
          <p:nvPr/>
        </p:nvSpPr>
        <p:spPr>
          <a:xfrm>
            <a:off x="4321315" y="1242309"/>
            <a:ext cx="3549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Gradually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Smiles?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0BDE9F-1FA4-D341-A22B-547EEA874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35" r="30653"/>
          <a:stretch/>
        </p:blipFill>
        <p:spPr>
          <a:xfrm>
            <a:off x="3500938" y="1944576"/>
            <a:ext cx="2071960" cy="25384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55424AA-0C8F-F141-AD8C-91BE7C075B29}"/>
              </a:ext>
            </a:extLst>
          </p:cNvPr>
          <p:cNvSpPr/>
          <p:nvPr/>
        </p:nvSpPr>
        <p:spPr>
          <a:xfrm>
            <a:off x="148065" y="4846141"/>
            <a:ext cx="6096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" pitchFamily="2" charset="0"/>
              </a:rPr>
              <a:t>“President Donald</a:t>
            </a:r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>
                <a:latin typeface="Times" pitchFamily="2" charset="0"/>
              </a:rPr>
              <a:t>Trump had </a:t>
            </a:r>
            <a:r>
              <a:rPr lang="en-US" altLang="zh-CN" sz="1600" b="1" dirty="0">
                <a:latin typeface="Times" pitchFamily="2" charset="0"/>
              </a:rPr>
              <a:t>abused</a:t>
            </a:r>
            <a:r>
              <a:rPr lang="zh-CN" altLang="en-US" sz="1600" b="1" dirty="0">
                <a:latin typeface="Times" pitchFamily="2" charset="0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the</a:t>
            </a:r>
            <a:r>
              <a:rPr lang="zh-CN" altLang="en-US" sz="1600" b="1" dirty="0">
                <a:latin typeface="Times" pitchFamily="2" charset="0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power</a:t>
            </a:r>
            <a:r>
              <a:rPr lang="zh-CN" altLang="en-US" sz="1600" b="1" dirty="0">
                <a:latin typeface="Times" pitchFamily="2" charset="0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of the presidency </a:t>
            </a:r>
            <a:r>
              <a:rPr lang="en-US" altLang="zh-CN" sz="1600" dirty="0">
                <a:latin typeface="Times" pitchFamily="2" charset="0"/>
              </a:rPr>
              <a:t>by withholding both military aid and a White House meeting as a means of pressuring</a:t>
            </a:r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b="1" dirty="0">
                <a:latin typeface="Times" pitchFamily="2" charset="0"/>
              </a:rPr>
              <a:t>Ukraine</a:t>
            </a:r>
            <a:r>
              <a:rPr lang="en-US" altLang="zh-CN" sz="1600" dirty="0">
                <a:latin typeface="Times" pitchFamily="2" charset="0"/>
              </a:rPr>
              <a:t>’s newly elected president, Volodymyr</a:t>
            </a:r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 err="1">
                <a:latin typeface="Times" pitchFamily="2" charset="0"/>
              </a:rPr>
              <a:t>Zelensky</a:t>
            </a:r>
            <a:r>
              <a:rPr lang="zh-CN" altLang="en-US" sz="1600" dirty="0">
                <a:latin typeface="Times" pitchFamily="2" charset="0"/>
              </a:rPr>
              <a:t> </a:t>
            </a:r>
            <a:r>
              <a:rPr lang="en-US" altLang="zh-CN" sz="1600" dirty="0">
                <a:latin typeface="Times" pitchFamily="2" charset="0"/>
              </a:rPr>
              <a:t>”</a:t>
            </a:r>
          </a:p>
          <a:p>
            <a:pPr algn="r"/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----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Impeachment inquiry against Donald Trump</a:t>
            </a:r>
          </a:p>
          <a:p>
            <a:endParaRPr lang="zh-CN" altLang="en-US" sz="1400" dirty="0">
              <a:latin typeface="Times" pitchFamily="2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D417D0-BDEE-704D-A931-92234BD53F82}"/>
              </a:ext>
            </a:extLst>
          </p:cNvPr>
          <p:cNvSpPr/>
          <p:nvPr/>
        </p:nvSpPr>
        <p:spPr>
          <a:xfrm>
            <a:off x="6494854" y="4815364"/>
            <a:ext cx="56554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 report, which states that the president “sought to undermine the integrity of the U.S. presidential election process, and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endangered U.S. national security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,” was approved on a party-line vote.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algn="r"/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----Washington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9:12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p.m.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1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ernie Sanders icon">
            <a:extLst>
              <a:ext uri="{FF2B5EF4-FFF2-40B4-BE49-F238E27FC236}">
                <a16:creationId xmlns:a16="http://schemas.microsoft.com/office/drawing/2014/main" id="{629CB93B-E353-4369-9B61-796E3EA9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32" y="876181"/>
            <a:ext cx="1722176" cy="12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B35EE-9FAA-4B44-8F50-8949BB93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F6C5-8FB6-4333-B4DA-F9EE8A9E39A9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9817A0-8A37-440C-8FC3-9C6AD286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F3C4A-FB22-4AD8-A7E2-6A924B003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0A7B306-1E00-407C-B4A2-4B0E6D8A1089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7E821CE-21C2-4047-80FB-DCA62146C3EC}"/>
              </a:ext>
            </a:extLst>
          </p:cNvPr>
          <p:cNvSpPr txBox="1"/>
          <p:nvPr/>
        </p:nvSpPr>
        <p:spPr>
          <a:xfrm>
            <a:off x="437982" y="144098"/>
            <a:ext cx="72891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Average Likes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7B6514-4A43-4179-A83E-0B920A6EF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19" y="2103507"/>
            <a:ext cx="5003987" cy="4096671"/>
          </a:xfrm>
          <a:prstGeom prst="rect">
            <a:avLst/>
          </a:prstGeom>
        </p:spPr>
      </p:pic>
      <p:pic>
        <p:nvPicPr>
          <p:cNvPr id="2050" name="Picture 2" descr="Image result for trump icon">
            <a:extLst>
              <a:ext uri="{FF2B5EF4-FFF2-40B4-BE49-F238E27FC236}">
                <a16:creationId xmlns:a16="http://schemas.microsoft.com/office/drawing/2014/main" id="{42A3E25B-DB79-4341-B33E-5856BDCA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89422"/>
            <a:ext cx="852357" cy="9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5088D8-02EA-4120-8907-3490B9C4EC50}"/>
              </a:ext>
            </a:extLst>
          </p:cNvPr>
          <p:cNvSpPr txBox="1"/>
          <p:nvPr/>
        </p:nvSpPr>
        <p:spPr>
          <a:xfrm>
            <a:off x="1779420" y="1215795"/>
            <a:ext cx="24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Donald J. Trump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DAAB16-E695-461D-B703-9C91B2395E06}"/>
              </a:ext>
            </a:extLst>
          </p:cNvPr>
          <p:cNvSpPr/>
          <p:nvPr/>
        </p:nvSpPr>
        <p:spPr>
          <a:xfrm>
            <a:off x="2527204" y="1947335"/>
            <a:ext cx="700216" cy="634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0C2D30-84E1-4024-BAE5-28A560EEA01E}"/>
              </a:ext>
            </a:extLst>
          </p:cNvPr>
          <p:cNvSpPr txBox="1"/>
          <p:nvPr/>
        </p:nvSpPr>
        <p:spPr>
          <a:xfrm>
            <a:off x="551982" y="2581648"/>
            <a:ext cx="51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weekly average likes reaches 55,000 a week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159F80-4428-420C-8CBF-050F1D99A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953" y="2029939"/>
            <a:ext cx="5179041" cy="42438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611F52F-A931-41DC-932F-AA9EF1C1A55A}"/>
              </a:ext>
            </a:extLst>
          </p:cNvPr>
          <p:cNvSpPr txBox="1"/>
          <p:nvPr/>
        </p:nvSpPr>
        <p:spPr>
          <a:xfrm>
            <a:off x="8024908" y="1215795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Bernie Sanders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19DE849-2191-4017-B8B4-31683C4F4578}"/>
              </a:ext>
            </a:extLst>
          </p:cNvPr>
          <p:cNvSpPr/>
          <p:nvPr/>
        </p:nvSpPr>
        <p:spPr>
          <a:xfrm>
            <a:off x="10218137" y="1977432"/>
            <a:ext cx="700216" cy="634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7C8D79-64BE-4C57-B758-309E63E2940C}"/>
              </a:ext>
            </a:extLst>
          </p:cNvPr>
          <p:cNvSpPr txBox="1"/>
          <p:nvPr/>
        </p:nvSpPr>
        <p:spPr>
          <a:xfrm>
            <a:off x="7615392" y="2862128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weekly average likes is less than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half of president Trump’s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76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B35EE-9FAA-4B44-8F50-8949BB93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F6C5-8FB6-4333-B4DA-F9EE8A9E39A9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9817A0-8A37-440C-8FC3-9C6AD286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F3C4A-FB22-4AD8-A7E2-6A924B003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0A7B306-1E00-407C-B4A2-4B0E6D8A1089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7E821CE-21C2-4047-80FB-DCA62146C3EC}"/>
              </a:ext>
            </a:extLst>
          </p:cNvPr>
          <p:cNvSpPr txBox="1"/>
          <p:nvPr/>
        </p:nvSpPr>
        <p:spPr>
          <a:xfrm>
            <a:off x="437982" y="144098"/>
            <a:ext cx="72891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Average Likes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11F52F-A931-41DC-932F-AA9EF1C1A55A}"/>
              </a:ext>
            </a:extLst>
          </p:cNvPr>
          <p:cNvSpPr txBox="1"/>
          <p:nvPr/>
        </p:nvSpPr>
        <p:spPr>
          <a:xfrm>
            <a:off x="8148476" y="1236569"/>
            <a:ext cx="252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Elizabeth Warren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FF55FD-45DA-46CF-B6AF-1E19F97CD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2" y="2062048"/>
            <a:ext cx="5280799" cy="4272689"/>
          </a:xfrm>
          <a:prstGeom prst="rect">
            <a:avLst/>
          </a:prstGeom>
        </p:spPr>
      </p:pic>
      <p:pic>
        <p:nvPicPr>
          <p:cNvPr id="4098" name="Picture 2" descr="Image result for Cory Booker icon">
            <a:extLst>
              <a:ext uri="{FF2B5EF4-FFF2-40B4-BE49-F238E27FC236}">
                <a16:creationId xmlns:a16="http://schemas.microsoft.com/office/drawing/2014/main" id="{D5E1CA14-C816-4464-B719-876E243A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42" y="1075112"/>
            <a:ext cx="1973865" cy="98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782A42C-6E19-406D-BD86-FF8E8BADAD33}"/>
              </a:ext>
            </a:extLst>
          </p:cNvPr>
          <p:cNvSpPr txBox="1"/>
          <p:nvPr/>
        </p:nvSpPr>
        <p:spPr>
          <a:xfrm>
            <a:off x="3119707" y="1258104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Cory Booker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8F7F00A-97E9-4BB8-AEB9-617F0C2EF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332" y="2083662"/>
            <a:ext cx="5257222" cy="4272688"/>
          </a:xfrm>
          <a:prstGeom prst="rect">
            <a:avLst/>
          </a:prstGeom>
        </p:spPr>
      </p:pic>
      <p:pic>
        <p:nvPicPr>
          <p:cNvPr id="4102" name="Picture 6" descr="Image result for elizabeth warren icon">
            <a:extLst>
              <a:ext uri="{FF2B5EF4-FFF2-40B4-BE49-F238E27FC236}">
                <a16:creationId xmlns:a16="http://schemas.microsoft.com/office/drawing/2014/main" id="{8D03554D-BEBD-4715-BDE1-99594327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33" y="953154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320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AF28EF2-47C8-4A90-A67B-7D6CA6E6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262" y="2174037"/>
            <a:ext cx="4981699" cy="41444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6DBAEE-A9C5-4486-88E8-8F9D8A17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35" y="2182516"/>
            <a:ext cx="5072554" cy="4095822"/>
          </a:xfrm>
          <a:prstGeom prst="rect">
            <a:avLst/>
          </a:prstGeom>
        </p:spPr>
      </p:pic>
      <p:pic>
        <p:nvPicPr>
          <p:cNvPr id="2052" name="Picture 4" descr="Image result for Bernie Sanders icon">
            <a:extLst>
              <a:ext uri="{FF2B5EF4-FFF2-40B4-BE49-F238E27FC236}">
                <a16:creationId xmlns:a16="http://schemas.microsoft.com/office/drawing/2014/main" id="{629CB93B-E353-4369-9B61-796E3EA9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32" y="876181"/>
            <a:ext cx="1722176" cy="12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B35EE-9FAA-4B44-8F50-8949BB93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F6C5-8FB6-4333-B4DA-F9EE8A9E39A9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9817A0-8A37-440C-8FC3-9C6AD286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F3C4A-FB22-4AD8-A7E2-6A924B003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0A7B306-1E00-407C-B4A2-4B0E6D8A1089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7E821CE-21C2-4047-80FB-DCA62146C3EC}"/>
              </a:ext>
            </a:extLst>
          </p:cNvPr>
          <p:cNvSpPr txBox="1"/>
          <p:nvPr/>
        </p:nvSpPr>
        <p:spPr>
          <a:xfrm>
            <a:off x="437982" y="144098"/>
            <a:ext cx="72891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Average Retweets</a:t>
            </a:r>
          </a:p>
        </p:txBody>
      </p:sp>
      <p:pic>
        <p:nvPicPr>
          <p:cNvPr id="2050" name="Picture 2" descr="Image result for trump icon">
            <a:extLst>
              <a:ext uri="{FF2B5EF4-FFF2-40B4-BE49-F238E27FC236}">
                <a16:creationId xmlns:a16="http://schemas.microsoft.com/office/drawing/2014/main" id="{42A3E25B-DB79-4341-B33E-5856BDCA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00" y="1089422"/>
            <a:ext cx="852357" cy="9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35088D8-02EA-4120-8907-3490B9C4EC50}"/>
              </a:ext>
            </a:extLst>
          </p:cNvPr>
          <p:cNvSpPr txBox="1"/>
          <p:nvPr/>
        </p:nvSpPr>
        <p:spPr>
          <a:xfrm>
            <a:off x="1802320" y="1215795"/>
            <a:ext cx="24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Donald J. Trump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DAAB16-E695-461D-B703-9C91B2395E06}"/>
              </a:ext>
            </a:extLst>
          </p:cNvPr>
          <p:cNvSpPr/>
          <p:nvPr/>
        </p:nvSpPr>
        <p:spPr>
          <a:xfrm>
            <a:off x="2486014" y="2087381"/>
            <a:ext cx="700216" cy="634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0C2D30-84E1-4024-BAE5-28A560EEA01E}"/>
              </a:ext>
            </a:extLst>
          </p:cNvPr>
          <p:cNvSpPr txBox="1"/>
          <p:nvPr/>
        </p:nvSpPr>
        <p:spPr>
          <a:xfrm>
            <a:off x="1272712" y="2708426"/>
            <a:ext cx="4038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weekly average retweets reaches 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19,000 a week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11F52F-A931-41DC-932F-AA9EF1C1A55A}"/>
              </a:ext>
            </a:extLst>
          </p:cNvPr>
          <p:cNvSpPr txBox="1"/>
          <p:nvPr/>
        </p:nvSpPr>
        <p:spPr>
          <a:xfrm>
            <a:off x="8024908" y="1215795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Bernie Sanders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19DE849-2191-4017-B8B4-31683C4F4578}"/>
              </a:ext>
            </a:extLst>
          </p:cNvPr>
          <p:cNvSpPr/>
          <p:nvPr/>
        </p:nvSpPr>
        <p:spPr>
          <a:xfrm>
            <a:off x="10110152" y="2046359"/>
            <a:ext cx="700216" cy="634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7C8D79-64BE-4C57-B758-309E63E2940C}"/>
              </a:ext>
            </a:extLst>
          </p:cNvPr>
          <p:cNvSpPr txBox="1"/>
          <p:nvPr/>
        </p:nvSpPr>
        <p:spPr>
          <a:xfrm>
            <a:off x="7615392" y="2862128"/>
            <a:ext cx="581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weekly average retweets </a:t>
            </a:r>
          </a:p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around one thirds of president Trump’s.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29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6AAE45-07B7-41C2-81C6-012EE159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11" y="2179663"/>
            <a:ext cx="5037125" cy="421235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080F29D-A2E5-4A23-9337-41A6C461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4" y="2205665"/>
            <a:ext cx="5172493" cy="4212358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B35EE-9FAA-4B44-8F50-8949BB93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F6C5-8FB6-4333-B4DA-F9EE8A9E39A9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9817A0-8A37-440C-8FC3-9C6AD286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7F3C4A-FB22-4AD8-A7E2-6A924B003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0A7B306-1E00-407C-B4A2-4B0E6D8A1089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7E821CE-21C2-4047-80FB-DCA62146C3EC}"/>
              </a:ext>
            </a:extLst>
          </p:cNvPr>
          <p:cNvSpPr txBox="1"/>
          <p:nvPr/>
        </p:nvSpPr>
        <p:spPr>
          <a:xfrm>
            <a:off x="437982" y="144098"/>
            <a:ext cx="72891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Average Reweets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11F52F-A931-41DC-932F-AA9EF1C1A55A}"/>
              </a:ext>
            </a:extLst>
          </p:cNvPr>
          <p:cNvSpPr txBox="1"/>
          <p:nvPr/>
        </p:nvSpPr>
        <p:spPr>
          <a:xfrm>
            <a:off x="8148476" y="1236569"/>
            <a:ext cx="252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Elizabeth Warren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Image result for Cory Booker icon">
            <a:extLst>
              <a:ext uri="{FF2B5EF4-FFF2-40B4-BE49-F238E27FC236}">
                <a16:creationId xmlns:a16="http://schemas.microsoft.com/office/drawing/2014/main" id="{D5E1CA14-C816-4464-B719-876E243A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42" y="1075112"/>
            <a:ext cx="1973865" cy="98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782A42C-6E19-406D-BD86-FF8E8BADAD33}"/>
              </a:ext>
            </a:extLst>
          </p:cNvPr>
          <p:cNvSpPr txBox="1"/>
          <p:nvPr/>
        </p:nvSpPr>
        <p:spPr>
          <a:xfrm>
            <a:off x="3119707" y="1258104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Cory Booker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6" descr="Image result for elizabeth warren icon">
            <a:extLst>
              <a:ext uri="{FF2B5EF4-FFF2-40B4-BE49-F238E27FC236}">
                <a16:creationId xmlns:a16="http://schemas.microsoft.com/office/drawing/2014/main" id="{8D03554D-BEBD-4715-BDE1-99594327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33" y="953154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125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6444C01-FD45-4D99-B8F4-79640951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550" y="2255849"/>
            <a:ext cx="4124325" cy="4010025"/>
          </a:xfrm>
          <a:prstGeom prst="rect">
            <a:avLst/>
          </a:prstGeom>
        </p:spPr>
      </p:pic>
      <p:pic>
        <p:nvPicPr>
          <p:cNvPr id="14" name="Picture 4" descr="Image result for Bernie Sanders icon">
            <a:extLst>
              <a:ext uri="{FF2B5EF4-FFF2-40B4-BE49-F238E27FC236}">
                <a16:creationId xmlns:a16="http://schemas.microsoft.com/office/drawing/2014/main" id="{54F8B011-61CF-431C-9203-2124DC66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32" y="876181"/>
            <a:ext cx="1722176" cy="12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5E5FF8-5A6E-4E59-99F1-9ABA072D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78867-D9FB-40AE-85B8-51E08D64BEAD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E098D7-9B84-4EBC-BE49-B51BA52E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AEEF4B-10C0-4D73-B47F-84EF59643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0AF720C-7F66-463F-9E79-1196A3C512C4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70A833E-5998-459E-8FB8-CA9DA19A0B1C}"/>
              </a:ext>
            </a:extLst>
          </p:cNvPr>
          <p:cNvSpPr txBox="1"/>
          <p:nvPr/>
        </p:nvSpPr>
        <p:spPr>
          <a:xfrm>
            <a:off x="437983" y="144098"/>
            <a:ext cx="7717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Regarding WordCloud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B2F2A86C-867E-4DFA-8D42-1E9CBF797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61100" y="2143010"/>
            <a:ext cx="3876675" cy="4095750"/>
          </a:xfrm>
          <a:prstGeom prst="rect">
            <a:avLst/>
          </a:prstGeom>
        </p:spPr>
      </p:pic>
      <p:pic>
        <p:nvPicPr>
          <p:cNvPr id="12" name="Picture 2" descr="Image result for trump icon">
            <a:extLst>
              <a:ext uri="{FF2B5EF4-FFF2-40B4-BE49-F238E27FC236}">
                <a16:creationId xmlns:a16="http://schemas.microsoft.com/office/drawing/2014/main" id="{1109290D-A032-400C-AA1A-BF6E724F3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00" y="1089422"/>
            <a:ext cx="852357" cy="9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D217951-E574-4B04-8AD5-08B8A1C94A93}"/>
              </a:ext>
            </a:extLst>
          </p:cNvPr>
          <p:cNvSpPr txBox="1"/>
          <p:nvPr/>
        </p:nvSpPr>
        <p:spPr>
          <a:xfrm>
            <a:off x="1802320" y="1215795"/>
            <a:ext cx="24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Donald J. Trump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819027-6C45-4DBF-8AE4-980B79375742}"/>
              </a:ext>
            </a:extLst>
          </p:cNvPr>
          <p:cNvSpPr txBox="1"/>
          <p:nvPr/>
        </p:nvSpPr>
        <p:spPr>
          <a:xfrm>
            <a:off x="8024908" y="1215795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Bernie Sanders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8678D6D-54C4-4D7F-B0E2-2491A8FD9FD7}"/>
              </a:ext>
            </a:extLst>
          </p:cNvPr>
          <p:cNvSpPr/>
          <p:nvPr/>
        </p:nvSpPr>
        <p:spPr>
          <a:xfrm>
            <a:off x="1260030" y="4379551"/>
            <a:ext cx="3477745" cy="774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7DEFD04-D554-4B73-8347-8196B96F2BCD}"/>
              </a:ext>
            </a:extLst>
          </p:cNvPr>
          <p:cNvSpPr/>
          <p:nvPr/>
        </p:nvSpPr>
        <p:spPr>
          <a:xfrm>
            <a:off x="7359130" y="3428081"/>
            <a:ext cx="3477745" cy="7743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194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5E5FF8-5A6E-4E59-99F1-9ABA072D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78867-D9FB-40AE-85B8-51E08D64BEAD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E098D7-9B84-4EBC-BE49-B51BA52E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AEEF4B-10C0-4D73-B47F-84EF59643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0AF720C-7F66-463F-9E79-1196A3C512C4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70A833E-5998-459E-8FB8-CA9DA19A0B1C}"/>
              </a:ext>
            </a:extLst>
          </p:cNvPr>
          <p:cNvSpPr txBox="1"/>
          <p:nvPr/>
        </p:nvSpPr>
        <p:spPr>
          <a:xfrm>
            <a:off x="437983" y="144098"/>
            <a:ext cx="7717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Regarding WordCloud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DB88E1-A217-4476-9944-F160A474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38" y="2150434"/>
            <a:ext cx="4076700" cy="42481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74D49AF-694D-400D-89D4-3A87376E3AFF}"/>
              </a:ext>
            </a:extLst>
          </p:cNvPr>
          <p:cNvSpPr txBox="1"/>
          <p:nvPr/>
        </p:nvSpPr>
        <p:spPr>
          <a:xfrm>
            <a:off x="1975343" y="1302297"/>
            <a:ext cx="2522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Elizabeth Warren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6" descr="Image result for elizabeth warren icon">
            <a:extLst>
              <a:ext uri="{FF2B5EF4-FFF2-40B4-BE49-F238E27FC236}">
                <a16:creationId xmlns:a16="http://schemas.microsoft.com/office/drawing/2014/main" id="{D94778C5-37D2-4865-9EC0-8E3F5BEF4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18882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0D2B77A-2EB6-45DC-B582-21F6B5563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12" y="2150434"/>
            <a:ext cx="4219575" cy="4191000"/>
          </a:xfrm>
          <a:prstGeom prst="rect">
            <a:avLst/>
          </a:prstGeom>
        </p:spPr>
      </p:pic>
      <p:pic>
        <p:nvPicPr>
          <p:cNvPr id="5122" name="Picture 2" descr="Image result for kirsten gillibrand">
            <a:extLst>
              <a:ext uri="{FF2B5EF4-FFF2-40B4-BE49-F238E27FC236}">
                <a16:creationId xmlns:a16="http://schemas.microsoft.com/office/drawing/2014/main" id="{3023E862-DB6D-4240-A830-DF781A23B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22" y="971810"/>
            <a:ext cx="897590" cy="11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9EFCFEC-1491-442C-8E7F-641CBA92E997}"/>
              </a:ext>
            </a:extLst>
          </p:cNvPr>
          <p:cNvSpPr/>
          <p:nvPr/>
        </p:nvSpPr>
        <p:spPr>
          <a:xfrm>
            <a:off x="7646844" y="1362190"/>
            <a:ext cx="2568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kirsten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illibrand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91327E1-62B7-4D0D-A2E6-B77F6C0307D4}"/>
              </a:ext>
            </a:extLst>
          </p:cNvPr>
          <p:cNvSpPr/>
          <p:nvPr/>
        </p:nvSpPr>
        <p:spPr>
          <a:xfrm>
            <a:off x="5809734" y="3970638"/>
            <a:ext cx="5445211" cy="15981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F2060E0-0FB0-428B-8060-31F7026BA047}"/>
              </a:ext>
            </a:extLst>
          </p:cNvPr>
          <p:cNvSpPr/>
          <p:nvPr/>
        </p:nvSpPr>
        <p:spPr>
          <a:xfrm>
            <a:off x="874174" y="3587580"/>
            <a:ext cx="4076700" cy="597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751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139A08-A2C0-46B9-8C42-C84FD78DB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5" y="1590840"/>
            <a:ext cx="10515600" cy="4351338"/>
          </a:xfrm>
        </p:spPr>
        <p:txBody>
          <a:bodyPr/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Although the attitudes towards Mr. Trump in general are not very positive, he is still considered as the most popular candidate based on data from twitter, which provides him with a large potential in gaining citizens’ attentions as well their votes.</a:t>
            </a:r>
            <a:b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</a:b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This further verifies the prediction result of our models.</a:t>
            </a:r>
          </a:p>
          <a:p>
            <a:pPr marL="0" indent="0">
              <a:buNone/>
            </a:pPr>
            <a:endParaRPr lang="en-US" altLang="zh-CN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DB551A-4F8D-4FF4-9ECD-2D495D11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70822-97DC-4E7D-996B-56D0056270F6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972D66-C170-4BA1-A5F6-EA7ED69F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592C69B-185D-4E48-B3E6-D7CBE1FDB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4512BA-B7CB-498F-AE56-D9177AEE158D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1C7750D-97C7-4126-8D8E-9841EEC353C1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34741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Q&amp;A">
            <a:extLst>
              <a:ext uri="{FF2B5EF4-FFF2-40B4-BE49-F238E27FC236}">
                <a16:creationId xmlns:a16="http://schemas.microsoft.com/office/drawing/2014/main" id="{161B19B6-A1CC-40B8-81CC-01EA1E4F7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t="-4099" r="3842"/>
          <a:stretch/>
        </p:blipFill>
        <p:spPr bwMode="auto">
          <a:xfrm>
            <a:off x="0" y="-288324"/>
            <a:ext cx="12191999" cy="7321603"/>
          </a:xfrm>
          <a:prstGeom prst="rect">
            <a:avLst/>
          </a:prstGeom>
          <a:noFill/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49B2D3-8F32-445F-B0EB-4CD9BB0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375A0-0769-411A-8C0F-2964FDF5194F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58EE3B-0F87-4F6E-BF75-D7A7B922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2AEEB5-972F-43CE-9126-4F6AC89B2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98885FD-48FF-42D3-A784-484E9C83F307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532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3E3891-75C1-4311-BCA7-AD48E54B5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D570-5095-41AB-91E5-2AD535C98C64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31E0E6-57E3-49A3-B9A7-6ED543DA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3AFB0E-DDC2-4D5A-B747-2236BF8C2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BA3C3BD-549E-49AE-B1E6-ADA289C5D9EA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57104CB-CB2A-4035-A112-8176DD91CD94}"/>
              </a:ext>
            </a:extLst>
          </p:cNvPr>
          <p:cNvSpPr txBox="1"/>
          <p:nvPr/>
        </p:nvSpPr>
        <p:spPr>
          <a:xfrm>
            <a:off x="437983" y="144098"/>
            <a:ext cx="2764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E6B2F4BC-B87B-40E0-9609-78D9B4C80C57}"/>
              </a:ext>
            </a:extLst>
          </p:cNvPr>
          <p:cNvSpPr/>
          <p:nvPr/>
        </p:nvSpPr>
        <p:spPr>
          <a:xfrm>
            <a:off x="626198" y="3461984"/>
            <a:ext cx="9122388" cy="168064"/>
          </a:xfrm>
          <a:prstGeom prst="homePlat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tailEnd type="arrow" w="sm" len="sm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星形: 十二角 24">
            <a:extLst>
              <a:ext uri="{FF2B5EF4-FFF2-40B4-BE49-F238E27FC236}">
                <a16:creationId xmlns:a16="http://schemas.microsoft.com/office/drawing/2014/main" id="{F27513A9-CD9C-4863-9CB7-FD664A8CAE69}"/>
              </a:ext>
            </a:extLst>
          </p:cNvPr>
          <p:cNvSpPr/>
          <p:nvPr/>
        </p:nvSpPr>
        <p:spPr>
          <a:xfrm>
            <a:off x="5943415" y="2430874"/>
            <a:ext cx="305170" cy="305170"/>
          </a:xfrm>
          <a:prstGeom prst="star12">
            <a:avLst/>
          </a:prstGeom>
          <a:solidFill>
            <a:schemeClr val="lt1">
              <a:hueOff val="0"/>
              <a:satOff val="0"/>
              <a:lumOff val="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直接连接符 25">
            <a:extLst>
              <a:ext uri="{FF2B5EF4-FFF2-40B4-BE49-F238E27FC236}">
                <a16:creationId xmlns:a16="http://schemas.microsoft.com/office/drawing/2014/main" id="{12E7E1FF-4D6D-4818-819B-D8C1B619C028}"/>
              </a:ext>
            </a:extLst>
          </p:cNvPr>
          <p:cNvSpPr/>
          <p:nvPr/>
        </p:nvSpPr>
        <p:spPr>
          <a:xfrm>
            <a:off x="1076342" y="2696289"/>
            <a:ext cx="0" cy="830213"/>
          </a:xfrm>
          <a:prstGeom prst="line">
            <a:avLst/>
          </a:prstGeom>
          <a:noFill/>
          <a:ln w="114300" cap="rnd" cmpd="sng" algn="ctr">
            <a:solidFill>
              <a:schemeClr val="bg1">
                <a:lumMod val="95000"/>
              </a:schemeClr>
            </a:solidFill>
            <a:prstDash val="sysDot"/>
            <a:round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F8053F6-4EF9-48DB-B416-615F2BBD633C}"/>
              </a:ext>
            </a:extLst>
          </p:cNvPr>
          <p:cNvSpPr/>
          <p:nvPr/>
        </p:nvSpPr>
        <p:spPr>
          <a:xfrm>
            <a:off x="1026405" y="2492345"/>
            <a:ext cx="99873" cy="100744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6CB96E6-3603-48B3-9A93-4F209B9E9074}"/>
              </a:ext>
            </a:extLst>
          </p:cNvPr>
          <p:cNvSpPr/>
          <p:nvPr/>
        </p:nvSpPr>
        <p:spPr>
          <a:xfrm>
            <a:off x="474712" y="2011211"/>
            <a:ext cx="1203261" cy="42862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Census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469EB42-A984-45F0-A405-F7F2CEEA2DF9}"/>
              </a:ext>
            </a:extLst>
          </p:cNvPr>
          <p:cNvSpPr/>
          <p:nvPr/>
        </p:nvSpPr>
        <p:spPr>
          <a:xfrm rot="18900000">
            <a:off x="2313027" y="1563760"/>
            <a:ext cx="392341" cy="366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星形: 十二角 28">
            <a:extLst>
              <a:ext uri="{FF2B5EF4-FFF2-40B4-BE49-F238E27FC236}">
                <a16:creationId xmlns:a16="http://schemas.microsoft.com/office/drawing/2014/main" id="{C3D17BD9-A3E6-4CEB-B3B7-CBC02056285C}"/>
              </a:ext>
            </a:extLst>
          </p:cNvPr>
          <p:cNvSpPr/>
          <p:nvPr/>
        </p:nvSpPr>
        <p:spPr>
          <a:xfrm>
            <a:off x="2356613" y="1604730"/>
            <a:ext cx="305170" cy="305170"/>
          </a:xfrm>
          <a:prstGeom prst="star12">
            <a:avLst/>
          </a:prstGeom>
          <a:solidFill>
            <a:schemeClr val="lt1">
              <a:hueOff val="0"/>
              <a:satOff val="0"/>
              <a:lumOff val="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833FFC7-89D2-4306-AC0D-74B508993C1F}"/>
              </a:ext>
            </a:extLst>
          </p:cNvPr>
          <p:cNvSpPr txBox="1"/>
          <p:nvPr/>
        </p:nvSpPr>
        <p:spPr>
          <a:xfrm>
            <a:off x="2661783" y="1578625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B7899D5-8045-4D16-9662-C5D48AD5C1FE}"/>
              </a:ext>
            </a:extLst>
          </p:cNvPr>
          <p:cNvSpPr/>
          <p:nvPr/>
        </p:nvSpPr>
        <p:spPr>
          <a:xfrm rot="18900000">
            <a:off x="2313028" y="2298182"/>
            <a:ext cx="392341" cy="366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星形: 十二角 29">
            <a:extLst>
              <a:ext uri="{FF2B5EF4-FFF2-40B4-BE49-F238E27FC236}">
                <a16:creationId xmlns:a16="http://schemas.microsoft.com/office/drawing/2014/main" id="{FCF84944-E858-4A10-97B5-278757ACCE55}"/>
              </a:ext>
            </a:extLst>
          </p:cNvPr>
          <p:cNvSpPr/>
          <p:nvPr/>
        </p:nvSpPr>
        <p:spPr>
          <a:xfrm>
            <a:off x="2356613" y="2338185"/>
            <a:ext cx="305170" cy="305170"/>
          </a:xfrm>
          <a:prstGeom prst="star12">
            <a:avLst/>
          </a:prstGeom>
          <a:solidFill>
            <a:schemeClr val="lt1">
              <a:hueOff val="0"/>
              <a:satOff val="0"/>
              <a:lumOff val="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69B6943-BADC-42BD-8B16-FEDED147DDBA}"/>
              </a:ext>
            </a:extLst>
          </p:cNvPr>
          <p:cNvSpPr txBox="1"/>
          <p:nvPr/>
        </p:nvSpPr>
        <p:spPr>
          <a:xfrm>
            <a:off x="2661783" y="2296267"/>
            <a:ext cx="199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6E244BA-559D-4D88-B992-8E6C8911D0D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677973" y="1839585"/>
            <a:ext cx="669203" cy="3859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8D62EEB-DA8C-4AF8-9055-4D0AEC28DDC5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1677973" y="2225523"/>
            <a:ext cx="641436" cy="262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EBA8A57-1380-4BFE-9D7D-B4286F8BD214}"/>
              </a:ext>
            </a:extLst>
          </p:cNvPr>
          <p:cNvSpPr/>
          <p:nvPr/>
        </p:nvSpPr>
        <p:spPr>
          <a:xfrm>
            <a:off x="5188923" y="1071816"/>
            <a:ext cx="2227325" cy="20438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35AC9482-C674-4709-B511-6F97468192EF}"/>
              </a:ext>
            </a:extLst>
          </p:cNvPr>
          <p:cNvSpPr/>
          <p:nvPr/>
        </p:nvSpPr>
        <p:spPr>
          <a:xfrm>
            <a:off x="4623908" y="1947957"/>
            <a:ext cx="379844" cy="27754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DFB7615-41BE-498B-A794-61A7B614B7E7}"/>
              </a:ext>
            </a:extLst>
          </p:cNvPr>
          <p:cNvSpPr/>
          <p:nvPr/>
        </p:nvSpPr>
        <p:spPr>
          <a:xfrm>
            <a:off x="5258285" y="1529591"/>
            <a:ext cx="21019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Boosted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 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with Regularization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B49EF61-41F3-4F2B-ABB4-7C479F7257B6}"/>
              </a:ext>
            </a:extLst>
          </p:cNvPr>
          <p:cNvSpPr txBox="1"/>
          <p:nvPr/>
        </p:nvSpPr>
        <p:spPr>
          <a:xfrm>
            <a:off x="5666648" y="119019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D4FEE572-F055-4F6E-9314-9D0C55A3A312}"/>
              </a:ext>
            </a:extLst>
          </p:cNvPr>
          <p:cNvSpPr/>
          <p:nvPr/>
        </p:nvSpPr>
        <p:spPr>
          <a:xfrm>
            <a:off x="7664632" y="2002411"/>
            <a:ext cx="379844" cy="27754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泪滴形 43">
            <a:extLst>
              <a:ext uri="{FF2B5EF4-FFF2-40B4-BE49-F238E27FC236}">
                <a16:creationId xmlns:a16="http://schemas.microsoft.com/office/drawing/2014/main" id="{AA90DDA1-D39F-4E8B-8233-82A6E5E04641}"/>
              </a:ext>
            </a:extLst>
          </p:cNvPr>
          <p:cNvSpPr/>
          <p:nvPr/>
        </p:nvSpPr>
        <p:spPr>
          <a:xfrm rot="8100000">
            <a:off x="8535992" y="1336473"/>
            <a:ext cx="392341" cy="392341"/>
          </a:xfrm>
          <a:prstGeom prst="teardrop">
            <a:avLst>
              <a:gd name="adj" fmla="val 115000"/>
            </a:avLst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圆: 空心 44">
            <a:extLst>
              <a:ext uri="{FF2B5EF4-FFF2-40B4-BE49-F238E27FC236}">
                <a16:creationId xmlns:a16="http://schemas.microsoft.com/office/drawing/2014/main" id="{978D471B-F6C7-423B-8F81-FE969D29EA83}"/>
              </a:ext>
            </a:extLst>
          </p:cNvPr>
          <p:cNvSpPr/>
          <p:nvPr/>
        </p:nvSpPr>
        <p:spPr>
          <a:xfrm>
            <a:off x="8579578" y="1380059"/>
            <a:ext cx="305170" cy="305170"/>
          </a:xfrm>
          <a:prstGeom prst="donut">
            <a:avLst/>
          </a:prstGeom>
          <a:solidFill>
            <a:schemeClr val="lt1">
              <a:hueOff val="0"/>
              <a:satOff val="0"/>
              <a:lumOff val="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9D1A9F0-DE18-421E-9ABA-2558265F4DE0}"/>
              </a:ext>
            </a:extLst>
          </p:cNvPr>
          <p:cNvSpPr txBox="1"/>
          <p:nvPr/>
        </p:nvSpPr>
        <p:spPr>
          <a:xfrm>
            <a:off x="8113669" y="1845123"/>
            <a:ext cx="139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&amp; Validation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F3A8F6E-C922-436B-AD74-CFB1FF3F9C2F}"/>
              </a:ext>
            </a:extLst>
          </p:cNvPr>
          <p:cNvSpPr txBox="1"/>
          <p:nvPr/>
        </p:nvSpPr>
        <p:spPr>
          <a:xfrm>
            <a:off x="10717647" y="2261208"/>
            <a:ext cx="139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37A92F40-A681-47AF-B65D-253EF459C535}"/>
              </a:ext>
            </a:extLst>
          </p:cNvPr>
          <p:cNvSpPr/>
          <p:nvPr/>
        </p:nvSpPr>
        <p:spPr>
          <a:xfrm>
            <a:off x="517381" y="4915064"/>
            <a:ext cx="1203261" cy="42862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直接连接符 54">
            <a:extLst>
              <a:ext uri="{FF2B5EF4-FFF2-40B4-BE49-F238E27FC236}">
                <a16:creationId xmlns:a16="http://schemas.microsoft.com/office/drawing/2014/main" id="{34B7C577-DC32-44D0-8A72-D0C89656F4FC}"/>
              </a:ext>
            </a:extLst>
          </p:cNvPr>
          <p:cNvSpPr/>
          <p:nvPr/>
        </p:nvSpPr>
        <p:spPr>
          <a:xfrm>
            <a:off x="1058317" y="3810862"/>
            <a:ext cx="0" cy="830213"/>
          </a:xfrm>
          <a:prstGeom prst="line">
            <a:avLst/>
          </a:prstGeom>
          <a:noFill/>
          <a:ln w="114300" cap="rnd" cmpd="sng" algn="ctr">
            <a:solidFill>
              <a:schemeClr val="bg1">
                <a:lumMod val="95000"/>
              </a:schemeClr>
            </a:solidFill>
            <a:prstDash val="sysDot"/>
            <a:round/>
          </a:ln>
          <a:effectLst/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9536D29C-CDCC-455F-AFCA-7886E595338A}"/>
              </a:ext>
            </a:extLst>
          </p:cNvPr>
          <p:cNvSpPr/>
          <p:nvPr/>
        </p:nvSpPr>
        <p:spPr>
          <a:xfrm>
            <a:off x="1000428" y="4671942"/>
            <a:ext cx="99873" cy="100744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49ECD6B8-3D8E-444C-A98E-F9FB1034DB20}"/>
              </a:ext>
            </a:extLst>
          </p:cNvPr>
          <p:cNvSpPr/>
          <p:nvPr/>
        </p:nvSpPr>
        <p:spPr>
          <a:xfrm flipH="1">
            <a:off x="1925509" y="4152607"/>
            <a:ext cx="98273" cy="20438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1293171-74D0-43F9-99D7-0CE4C9F5C49B}"/>
              </a:ext>
            </a:extLst>
          </p:cNvPr>
          <p:cNvSpPr txBox="1"/>
          <p:nvPr/>
        </p:nvSpPr>
        <p:spPr>
          <a:xfrm>
            <a:off x="2426040" y="4029579"/>
            <a:ext cx="284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Candidates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6B1A8FC3-0340-4A53-8B5D-D61110623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50" y="4318483"/>
            <a:ext cx="2841465" cy="2131099"/>
          </a:xfrm>
          <a:prstGeom prst="rect">
            <a:avLst/>
          </a:prstGeom>
        </p:spPr>
      </p:pic>
      <p:sp>
        <p:nvSpPr>
          <p:cNvPr id="74" name="箭头: 右 73">
            <a:extLst>
              <a:ext uri="{FF2B5EF4-FFF2-40B4-BE49-F238E27FC236}">
                <a16:creationId xmlns:a16="http://schemas.microsoft.com/office/drawing/2014/main" id="{3C84D6F1-B029-4F04-9ED8-B787D9F5C0FC}"/>
              </a:ext>
            </a:extLst>
          </p:cNvPr>
          <p:cNvSpPr/>
          <p:nvPr/>
        </p:nvSpPr>
        <p:spPr>
          <a:xfrm>
            <a:off x="5833854" y="4990603"/>
            <a:ext cx="379844" cy="27754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2AFD7C2E-8B2E-4A5F-A83A-64715B1D7394}"/>
              </a:ext>
            </a:extLst>
          </p:cNvPr>
          <p:cNvSpPr/>
          <p:nvPr/>
        </p:nvSpPr>
        <p:spPr>
          <a:xfrm>
            <a:off x="6809315" y="4191635"/>
            <a:ext cx="2493712" cy="20047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C8496C1-61D2-4740-8A66-94F673E1C2A9}"/>
              </a:ext>
            </a:extLst>
          </p:cNvPr>
          <p:cNvSpPr txBox="1"/>
          <p:nvPr/>
        </p:nvSpPr>
        <p:spPr>
          <a:xfrm>
            <a:off x="7343961" y="4311952"/>
            <a:ext cx="138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Mining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4DF00C5-7121-4F1E-9E24-714D5E513ED2}"/>
              </a:ext>
            </a:extLst>
          </p:cNvPr>
          <p:cNvSpPr/>
          <p:nvPr/>
        </p:nvSpPr>
        <p:spPr>
          <a:xfrm>
            <a:off x="7062714" y="4722314"/>
            <a:ext cx="21019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Popularity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WordCloud</a:t>
            </a:r>
          </a:p>
        </p:txBody>
      </p:sp>
      <p:sp>
        <p:nvSpPr>
          <p:cNvPr id="85" name="箭头: 圆角右 84">
            <a:extLst>
              <a:ext uri="{FF2B5EF4-FFF2-40B4-BE49-F238E27FC236}">
                <a16:creationId xmlns:a16="http://schemas.microsoft.com/office/drawing/2014/main" id="{2AAAA124-E63F-46A0-8EAF-9DFAB493CBC8}"/>
              </a:ext>
            </a:extLst>
          </p:cNvPr>
          <p:cNvSpPr/>
          <p:nvPr/>
        </p:nvSpPr>
        <p:spPr>
          <a:xfrm rot="5400000">
            <a:off x="10044889" y="2110941"/>
            <a:ext cx="918350" cy="844199"/>
          </a:xfrm>
          <a:prstGeom prst="bentArrow">
            <a:avLst>
              <a:gd name="adj1" fmla="val 20290"/>
              <a:gd name="adj2" fmla="val 30016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6" name="箭头: 圆角右 85">
            <a:extLst>
              <a:ext uri="{FF2B5EF4-FFF2-40B4-BE49-F238E27FC236}">
                <a16:creationId xmlns:a16="http://schemas.microsoft.com/office/drawing/2014/main" id="{E7B01A84-CD0B-44DC-831A-BF1E9B7D548F}"/>
              </a:ext>
            </a:extLst>
          </p:cNvPr>
          <p:cNvSpPr/>
          <p:nvPr/>
        </p:nvSpPr>
        <p:spPr>
          <a:xfrm rot="16200000" flipV="1">
            <a:off x="10071869" y="4271053"/>
            <a:ext cx="918350" cy="844199"/>
          </a:xfrm>
          <a:prstGeom prst="bentArrow">
            <a:avLst>
              <a:gd name="adj1" fmla="val 20290"/>
              <a:gd name="adj2" fmla="val 30016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B6F3188-D9CA-4C67-8A5C-1DDAECFE9DBC}"/>
              </a:ext>
            </a:extLst>
          </p:cNvPr>
          <p:cNvSpPr txBox="1"/>
          <p:nvPr/>
        </p:nvSpPr>
        <p:spPr>
          <a:xfrm>
            <a:off x="10717647" y="4845868"/>
            <a:ext cx="139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56CEBE8D-CFAE-41B0-865A-82C7AD52317B}"/>
              </a:ext>
            </a:extLst>
          </p:cNvPr>
          <p:cNvSpPr/>
          <p:nvPr/>
        </p:nvSpPr>
        <p:spPr>
          <a:xfrm>
            <a:off x="10083940" y="3293274"/>
            <a:ext cx="1701052" cy="46645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Group 68" title="check mark icon">
            <a:extLst>
              <a:ext uri="{FF2B5EF4-FFF2-40B4-BE49-F238E27FC236}">
                <a16:creationId xmlns:a16="http://schemas.microsoft.com/office/drawing/2014/main" id="{FC427A36-D4BC-4F20-86E3-B30BFA53A213}"/>
              </a:ext>
            </a:extLst>
          </p:cNvPr>
          <p:cNvGrpSpPr>
            <a:grpSpLocks/>
          </p:cNvGrpSpPr>
          <p:nvPr/>
        </p:nvGrpSpPr>
        <p:grpSpPr bwMode="auto">
          <a:xfrm rot="243140">
            <a:off x="11147537" y="4368213"/>
            <a:ext cx="404813" cy="406400"/>
            <a:chOff x="3761709" y="4826643"/>
            <a:chExt cx="405882" cy="405882"/>
          </a:xfrm>
          <a:solidFill>
            <a:schemeClr val="accent1"/>
          </a:solidFill>
        </p:grpSpPr>
        <p:sp>
          <p:nvSpPr>
            <p:cNvPr id="49" name="Freeform: Shape 16">
              <a:extLst>
                <a:ext uri="{FF2B5EF4-FFF2-40B4-BE49-F238E27FC236}">
                  <a16:creationId xmlns:a16="http://schemas.microsoft.com/office/drawing/2014/main" id="{18FEEB98-AED5-499B-989A-CC8FE08AB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709" y="4826643"/>
              <a:ext cx="405882" cy="405882"/>
            </a:xfrm>
            <a:custGeom>
              <a:avLst/>
              <a:gdLst>
                <a:gd name="T0" fmla="*/ 401824 w 405881"/>
                <a:gd name="T1" fmla="*/ 401824 h 405881"/>
                <a:gd name="T2" fmla="*/ 5535 w 405881"/>
                <a:gd name="T3" fmla="*/ 401824 h 405881"/>
                <a:gd name="T4" fmla="*/ 5535 w 405881"/>
                <a:gd name="T5" fmla="*/ 5535 h 405881"/>
                <a:gd name="T6" fmla="*/ 401824 w 405881"/>
                <a:gd name="T7" fmla="*/ 5535 h 405881"/>
                <a:gd name="T8" fmla="*/ 401824 w 405881"/>
                <a:gd name="T9" fmla="*/ 401824 h 405881"/>
                <a:gd name="T10" fmla="*/ 43909 w 405881"/>
                <a:gd name="T11" fmla="*/ 364926 h 405881"/>
                <a:gd name="T12" fmla="*/ 362712 w 405881"/>
                <a:gd name="T13" fmla="*/ 364926 h 405881"/>
                <a:gd name="T14" fmla="*/ 362712 w 405881"/>
                <a:gd name="T15" fmla="*/ 42433 h 405881"/>
                <a:gd name="T16" fmla="*/ 43909 w 405881"/>
                <a:gd name="T17" fmla="*/ 42433 h 405881"/>
                <a:gd name="T18" fmla="*/ 43909 w 405881"/>
                <a:gd name="T19" fmla="*/ 364926 h 4058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5881" h="405881">
                  <a:moveTo>
                    <a:pt x="401823" y="401823"/>
                  </a:moveTo>
                  <a:lnTo>
                    <a:pt x="5535" y="401823"/>
                  </a:lnTo>
                  <a:lnTo>
                    <a:pt x="5535" y="5535"/>
                  </a:lnTo>
                  <a:lnTo>
                    <a:pt x="401823" y="5535"/>
                  </a:lnTo>
                  <a:lnTo>
                    <a:pt x="401823" y="401823"/>
                  </a:lnTo>
                  <a:close/>
                  <a:moveTo>
                    <a:pt x="43909" y="364925"/>
                  </a:moveTo>
                  <a:lnTo>
                    <a:pt x="362711" y="364925"/>
                  </a:lnTo>
                  <a:lnTo>
                    <a:pt x="362711" y="42433"/>
                  </a:lnTo>
                  <a:lnTo>
                    <a:pt x="43909" y="42433"/>
                  </a:lnTo>
                  <a:lnTo>
                    <a:pt x="43909" y="3649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50" name="Freeform: Shape 17">
              <a:extLst>
                <a:ext uri="{FF2B5EF4-FFF2-40B4-BE49-F238E27FC236}">
                  <a16:creationId xmlns:a16="http://schemas.microsoft.com/office/drawing/2014/main" id="{57A34108-0018-4C47-B415-06464EB90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292" y="4919627"/>
              <a:ext cx="258288" cy="221390"/>
            </a:xfrm>
            <a:custGeom>
              <a:avLst/>
              <a:gdLst>
                <a:gd name="T0" fmla="*/ 75642 w 258288"/>
                <a:gd name="T1" fmla="*/ 215855 h 221390"/>
                <a:gd name="T2" fmla="*/ 5535 w 258288"/>
                <a:gd name="T3" fmla="*/ 145748 h 221390"/>
                <a:gd name="T4" fmla="*/ 33577 w 258288"/>
                <a:gd name="T5" fmla="*/ 117706 h 221390"/>
                <a:gd name="T6" fmla="*/ 75642 w 258288"/>
                <a:gd name="T7" fmla="*/ 159770 h 221390"/>
                <a:gd name="T8" fmla="*/ 229877 w 258288"/>
                <a:gd name="T9" fmla="*/ 5535 h 221390"/>
                <a:gd name="T10" fmla="*/ 257919 w 258288"/>
                <a:gd name="T11" fmla="*/ 33577 h 2213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8288" h="221390">
                  <a:moveTo>
                    <a:pt x="75642" y="215855"/>
                  </a:moveTo>
                  <a:lnTo>
                    <a:pt x="5535" y="145748"/>
                  </a:lnTo>
                  <a:lnTo>
                    <a:pt x="33577" y="117706"/>
                  </a:lnTo>
                  <a:lnTo>
                    <a:pt x="75642" y="159770"/>
                  </a:lnTo>
                  <a:lnTo>
                    <a:pt x="229877" y="5535"/>
                  </a:lnTo>
                  <a:lnTo>
                    <a:pt x="257919" y="33577"/>
                  </a:lnTo>
                  <a:lnTo>
                    <a:pt x="75642" y="2158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</p:grpSp>
      <p:sp>
        <p:nvSpPr>
          <p:cNvPr id="91" name="Freeform: Shape 4" title="magnifying glass icon">
            <a:extLst>
              <a:ext uri="{FF2B5EF4-FFF2-40B4-BE49-F238E27FC236}">
                <a16:creationId xmlns:a16="http://schemas.microsoft.com/office/drawing/2014/main" id="{D5B03302-DCBD-4375-8C92-E2737372AB27}"/>
              </a:ext>
            </a:extLst>
          </p:cNvPr>
          <p:cNvSpPr>
            <a:spLocks/>
          </p:cNvSpPr>
          <p:nvPr/>
        </p:nvSpPr>
        <p:spPr bwMode="auto">
          <a:xfrm>
            <a:off x="11024542" y="1929025"/>
            <a:ext cx="390525" cy="398463"/>
          </a:xfrm>
          <a:custGeom>
            <a:avLst/>
            <a:gdLst>
              <a:gd name="T0" fmla="*/ 388767 w 391122"/>
              <a:gd name="T1" fmla="*/ 372532 h 398502"/>
              <a:gd name="T2" fmla="*/ 286928 w 391122"/>
              <a:gd name="T3" fmla="*/ 259623 h 398502"/>
              <a:gd name="T4" fmla="*/ 320136 w 391122"/>
              <a:gd name="T5" fmla="*/ 162212 h 398502"/>
              <a:gd name="T6" fmla="*/ 162211 w 391122"/>
              <a:gd name="T7" fmla="*/ 4287 h 398502"/>
              <a:gd name="T8" fmla="*/ 4287 w 391122"/>
              <a:gd name="T9" fmla="*/ 162212 h 398502"/>
              <a:gd name="T10" fmla="*/ 162211 w 391122"/>
              <a:gd name="T11" fmla="*/ 320136 h 398502"/>
              <a:gd name="T12" fmla="*/ 262575 w 391122"/>
              <a:gd name="T13" fmla="*/ 283976 h 398502"/>
              <a:gd name="T14" fmla="*/ 362938 w 391122"/>
              <a:gd name="T15" fmla="*/ 395409 h 398502"/>
              <a:gd name="T16" fmla="*/ 388767 w 391122"/>
              <a:gd name="T17" fmla="*/ 372532 h 398502"/>
              <a:gd name="T18" fmla="*/ 162211 w 391122"/>
              <a:gd name="T19" fmla="*/ 286190 h 398502"/>
              <a:gd name="T20" fmla="*/ 38971 w 391122"/>
              <a:gd name="T21" fmla="*/ 162950 h 398502"/>
              <a:gd name="T22" fmla="*/ 162211 w 391122"/>
              <a:gd name="T23" fmla="*/ 39709 h 398502"/>
              <a:gd name="T24" fmla="*/ 285452 w 391122"/>
              <a:gd name="T25" fmla="*/ 162950 h 398502"/>
              <a:gd name="T26" fmla="*/ 162211 w 391122"/>
              <a:gd name="T27" fmla="*/ 286190 h 3985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91122" h="398502">
                <a:moveTo>
                  <a:pt x="388767" y="372532"/>
                </a:moveTo>
                <a:lnTo>
                  <a:pt x="286928" y="259623"/>
                </a:lnTo>
                <a:cubicBezTo>
                  <a:pt x="307591" y="233056"/>
                  <a:pt x="320136" y="199110"/>
                  <a:pt x="320136" y="162212"/>
                </a:cubicBezTo>
                <a:cubicBezTo>
                  <a:pt x="320136" y="75132"/>
                  <a:pt x="249291" y="4287"/>
                  <a:pt x="162211" y="4287"/>
                </a:cubicBezTo>
                <a:cubicBezTo>
                  <a:pt x="75131" y="4287"/>
                  <a:pt x="4287" y="75132"/>
                  <a:pt x="4287" y="162212"/>
                </a:cubicBezTo>
                <a:cubicBezTo>
                  <a:pt x="4287" y="249292"/>
                  <a:pt x="75131" y="320136"/>
                  <a:pt x="162211" y="320136"/>
                </a:cubicBezTo>
                <a:cubicBezTo>
                  <a:pt x="200586" y="320136"/>
                  <a:pt x="235270" y="306853"/>
                  <a:pt x="262575" y="283976"/>
                </a:cubicBezTo>
                <a:lnTo>
                  <a:pt x="362938" y="395409"/>
                </a:lnTo>
                <a:lnTo>
                  <a:pt x="388767" y="372532"/>
                </a:lnTo>
                <a:close/>
                <a:moveTo>
                  <a:pt x="162211" y="286190"/>
                </a:moveTo>
                <a:cubicBezTo>
                  <a:pt x="94318" y="286190"/>
                  <a:pt x="38971" y="230843"/>
                  <a:pt x="38971" y="162950"/>
                </a:cubicBezTo>
                <a:cubicBezTo>
                  <a:pt x="38971" y="95057"/>
                  <a:pt x="94318" y="39709"/>
                  <a:pt x="162211" y="39709"/>
                </a:cubicBezTo>
                <a:cubicBezTo>
                  <a:pt x="230104" y="39709"/>
                  <a:pt x="285452" y="95057"/>
                  <a:pt x="285452" y="162950"/>
                </a:cubicBezTo>
                <a:cubicBezTo>
                  <a:pt x="285452" y="230843"/>
                  <a:pt x="230104" y="286190"/>
                  <a:pt x="162211" y="2861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C1CA8A-CBC4-4CAD-9317-000FDADD9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B25914-9848-439E-B944-EDA646A8C7BD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B407E34-9C93-4C1E-9CD7-9F6AA89CCD95}"/>
              </a:ext>
            </a:extLst>
          </p:cNvPr>
          <p:cNvSpPr txBox="1"/>
          <p:nvPr/>
        </p:nvSpPr>
        <p:spPr>
          <a:xfrm>
            <a:off x="437983" y="144098"/>
            <a:ext cx="7643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 —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President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2E4BDE-4A99-4DCD-96BD-2E9828862074}"/>
              </a:ext>
            </a:extLst>
          </p:cNvPr>
          <p:cNvSpPr txBox="1"/>
          <p:nvPr/>
        </p:nvSpPr>
        <p:spPr>
          <a:xfrm>
            <a:off x="437983" y="1170926"/>
            <a:ext cx="77327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state:</a:t>
            </a:r>
          </a:p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“Winner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All!”</a:t>
            </a: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E64FDA-17B9-6148-869C-713452F5ABD3}"/>
              </a:ext>
            </a:extLst>
          </p:cNvPr>
          <p:cNvSpPr txBox="1"/>
          <p:nvPr/>
        </p:nvSpPr>
        <p:spPr>
          <a:xfrm>
            <a:off x="1145151" y="2506930"/>
            <a:ext cx="2600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California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(CA):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(TX):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Florida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(FL):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York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(NY):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Pennsylvania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(PA):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B57F6CB-A7CA-B04D-9844-9BB5CEA1741E}"/>
              </a:ext>
            </a:extLst>
          </p:cNvPr>
          <p:cNvGrpSpPr/>
          <p:nvPr/>
        </p:nvGrpSpPr>
        <p:grpSpPr>
          <a:xfrm>
            <a:off x="5649248" y="1170926"/>
            <a:ext cx="5595063" cy="3340418"/>
            <a:chOff x="5820469" y="1586424"/>
            <a:chExt cx="5933548" cy="354789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D9CA682-5F5A-D245-8D0B-719179E15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0469" y="1586424"/>
              <a:ext cx="5933548" cy="354789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7D345A5-99B0-264B-80A6-A99370FB65FA}"/>
                </a:ext>
              </a:extLst>
            </p:cNvPr>
            <p:cNvSpPr txBox="1"/>
            <p:nvPr/>
          </p:nvSpPr>
          <p:spPr>
            <a:xfrm>
              <a:off x="6884184" y="3608657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2AC026F-EAD6-DA4B-B950-3A6E87804A75}"/>
                </a:ext>
              </a:extLst>
            </p:cNvPr>
            <p:cNvSpPr txBox="1"/>
            <p:nvPr/>
          </p:nvSpPr>
          <p:spPr>
            <a:xfrm>
              <a:off x="8321503" y="4073574"/>
              <a:ext cx="4235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TX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F864989-0386-F145-B9C5-AE6CF26AD591}"/>
                </a:ext>
              </a:extLst>
            </p:cNvPr>
            <p:cNvSpPr txBox="1"/>
            <p:nvPr/>
          </p:nvSpPr>
          <p:spPr>
            <a:xfrm>
              <a:off x="9546857" y="4381351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7B744D2-D584-8344-8F7E-8B0B864D4D32}"/>
                </a:ext>
              </a:extLst>
            </p:cNvPr>
            <p:cNvSpPr txBox="1"/>
            <p:nvPr/>
          </p:nvSpPr>
          <p:spPr>
            <a:xfrm>
              <a:off x="9838153" y="3260536"/>
              <a:ext cx="397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767EAB4-3F53-6946-BD89-FD8F010A5A13}"/>
                </a:ext>
              </a:extLst>
            </p:cNvPr>
            <p:cNvSpPr txBox="1"/>
            <p:nvPr/>
          </p:nvSpPr>
          <p:spPr>
            <a:xfrm>
              <a:off x="9970962" y="3052594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NY</a:t>
              </a:r>
              <a:endParaRPr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EBA41D37-C1FE-5145-A47A-02A3BB2C87D9}"/>
              </a:ext>
            </a:extLst>
          </p:cNvPr>
          <p:cNvSpPr txBox="1"/>
          <p:nvPr/>
        </p:nvSpPr>
        <p:spPr>
          <a:xfrm>
            <a:off x="835505" y="4049679"/>
            <a:ext cx="39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538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2FE908-6D6E-BD41-9D39-601D6E055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385" y="5134319"/>
            <a:ext cx="2092712" cy="13849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545F247-75B4-6A4B-8B57-7545E8BBC8E3}"/>
              </a:ext>
            </a:extLst>
          </p:cNvPr>
          <p:cNvSpPr txBox="1"/>
          <p:nvPr/>
        </p:nvSpPr>
        <p:spPr>
          <a:xfrm>
            <a:off x="3263761" y="5566601"/>
            <a:ext cx="39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304”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94C72DA-3326-2C45-917D-12E52BDA4E19}"/>
              </a:ext>
            </a:extLst>
          </p:cNvPr>
          <p:cNvSpPr txBox="1"/>
          <p:nvPr/>
        </p:nvSpPr>
        <p:spPr>
          <a:xfrm>
            <a:off x="6214299" y="1389828"/>
            <a:ext cx="553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U.S.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Presidential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9820A22-B5F2-074B-BF5F-8A8F67AD94C8}"/>
              </a:ext>
            </a:extLst>
          </p:cNvPr>
          <p:cNvSpPr txBox="1"/>
          <p:nvPr/>
        </p:nvSpPr>
        <p:spPr>
          <a:xfrm>
            <a:off x="6427872" y="5558060"/>
            <a:ext cx="39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332”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FBD465-E7CE-0A45-8754-2AFB5EBD7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2484" y="5134320"/>
            <a:ext cx="2031414" cy="13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4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FC1CA8A-CBC4-4CAD-9317-000FDADD9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B25914-9848-439E-B944-EDA646A8C7BD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B407E34-9C93-4C1E-9CD7-9F6AA89CCD95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— part 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2E4BDE-4A99-4DCD-96BD-2E9828862074}"/>
              </a:ext>
            </a:extLst>
          </p:cNvPr>
          <p:cNvSpPr txBox="1"/>
          <p:nvPr/>
        </p:nvSpPr>
        <p:spPr>
          <a:xfrm>
            <a:off x="437983" y="1170926"/>
            <a:ext cx="773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Composition:</a:t>
            </a: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80ECFF3-4034-4213-BC65-00CCCB87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97860">
            <a:off x="6936316" y="3629992"/>
            <a:ext cx="780000" cy="5110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13D00B5-6D69-E04C-B88E-0ED2CBD3C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3740" y="4242431"/>
            <a:ext cx="1493362" cy="19685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BC22B47-00CE-AC4D-ABB8-0AD71B65F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86095">
            <a:off x="4487719" y="3629993"/>
            <a:ext cx="780000" cy="51103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3269A3C-A631-D14F-9894-FC943A01072A}"/>
              </a:ext>
            </a:extLst>
          </p:cNvPr>
          <p:cNvSpPr/>
          <p:nvPr/>
        </p:nvSpPr>
        <p:spPr>
          <a:xfrm>
            <a:off x="5078894" y="6210931"/>
            <a:ext cx="2023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Indecisive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83D899C8-B716-1B45-AA96-362EB19C82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880" r="49217" b="2759"/>
          <a:stretch/>
        </p:blipFill>
        <p:spPr>
          <a:xfrm>
            <a:off x="1564978" y="1769223"/>
            <a:ext cx="1816494" cy="1892477"/>
          </a:xfrm>
          <a:prstGeom prst="ellipse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C0D579E3-CBEA-7044-A655-CBEE9978D8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409" t="-296" r="808" b="20935"/>
          <a:stretch/>
        </p:blipFill>
        <p:spPr>
          <a:xfrm>
            <a:off x="8520925" y="1606202"/>
            <a:ext cx="1956029" cy="2037849"/>
          </a:xfrm>
          <a:prstGeom prst="ellipse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C64EEF2-8963-7445-ADCF-B85C3AF08D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040"/>
          <a:stretch/>
        </p:blipFill>
        <p:spPr>
          <a:xfrm>
            <a:off x="5264921" y="2268246"/>
            <a:ext cx="1651000" cy="161726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FCBCE43-182A-FA42-B72E-B85C4BA483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409773" y="3131684"/>
            <a:ext cx="1838145" cy="297456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EA2ED86-1E00-7D4C-AEFF-60EC797B2F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682928" y="3187714"/>
            <a:ext cx="1968500" cy="299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04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B662A3A0-9D51-49BC-B8CA-80EC09460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4" t="7314" r="14130" b="17633"/>
          <a:stretch/>
        </p:blipFill>
        <p:spPr>
          <a:xfrm>
            <a:off x="7548367" y="4051347"/>
            <a:ext cx="899119" cy="971671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55444B-0A6A-4A9A-A0C0-04C969EE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8A6E0-8C5C-4AC7-B94C-221CF4F9EA2C}" type="datetime1"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12/17/2019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EB639-60DC-4E44-A3F4-5E7415A8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C1CA8A-CBC4-4CAD-9317-000FDADD9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B25914-9848-439E-B944-EDA646A8C7BD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B407E34-9C93-4C1E-9CD7-9F6AA89CCD95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— part 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2E4BDE-4A99-4DCD-96BD-2E9828862074}"/>
              </a:ext>
            </a:extLst>
          </p:cNvPr>
          <p:cNvSpPr txBox="1"/>
          <p:nvPr/>
        </p:nvSpPr>
        <p:spPr>
          <a:xfrm>
            <a:off x="437983" y="1170926"/>
            <a:ext cx="7732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Composition:</a:t>
            </a: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1FF0753-A633-4BDD-B50C-D9418F02D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036" y="770018"/>
            <a:ext cx="2143125" cy="21431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85CC49-1C7D-42CE-BE2E-BF0DA0626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82" y="2576908"/>
            <a:ext cx="932688" cy="93268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DEF157D-27E6-4C60-9EC7-4277DD0D8B9D}"/>
              </a:ext>
            </a:extLst>
          </p:cNvPr>
          <p:cNvSpPr txBox="1"/>
          <p:nvPr/>
        </p:nvSpPr>
        <p:spPr>
          <a:xfrm>
            <a:off x="7615879" y="343731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A984261-790E-46EE-B2DE-ABC3B1517A79}"/>
              </a:ext>
            </a:extLst>
          </p:cNvPr>
          <p:cNvSpPr/>
          <p:nvPr/>
        </p:nvSpPr>
        <p:spPr>
          <a:xfrm>
            <a:off x="8952007" y="2923486"/>
            <a:ext cx="2262385" cy="7714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8B41B9E-FE74-4F50-ABCA-9096FA70A7B3}"/>
              </a:ext>
            </a:extLst>
          </p:cNvPr>
          <p:cNvSpPr txBox="1"/>
          <p:nvPr/>
        </p:nvSpPr>
        <p:spPr>
          <a:xfrm>
            <a:off x="9055302" y="312207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People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A1AFD8C-497F-44CA-93E0-209C26F32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31908">
            <a:off x="6768332" y="3196982"/>
            <a:ext cx="780000" cy="51103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80ECFF3-4034-4213-BC65-00CCCB879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7908">
            <a:off x="6758086" y="4401582"/>
            <a:ext cx="780000" cy="51103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6C1995E-CC79-419D-ACAF-BECCB2B46122}"/>
              </a:ext>
            </a:extLst>
          </p:cNvPr>
          <p:cNvSpPr txBox="1"/>
          <p:nvPr/>
        </p:nvSpPr>
        <p:spPr>
          <a:xfrm>
            <a:off x="7312665" y="4838775"/>
            <a:ext cx="157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76758D8-DDBC-479D-A75B-C125D48573CD}"/>
              </a:ext>
            </a:extLst>
          </p:cNvPr>
          <p:cNvSpPr/>
          <p:nvPr/>
        </p:nvSpPr>
        <p:spPr>
          <a:xfrm>
            <a:off x="8952008" y="4370267"/>
            <a:ext cx="2262385" cy="8687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EE60F52-A9D3-414D-9AF6-DD038E93BAD3}"/>
              </a:ext>
            </a:extLst>
          </p:cNvPr>
          <p:cNvSpPr txBox="1"/>
          <p:nvPr/>
        </p:nvSpPr>
        <p:spPr>
          <a:xfrm>
            <a:off x="9002614" y="4568117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Bachelor Holders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86F5F13-AA4E-4E65-8D5F-1DF3D6C1C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473300" y="2189495"/>
            <a:ext cx="780000" cy="51103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8ECCB43-F4E8-484B-B676-8D66A772AA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406" y="1001768"/>
            <a:ext cx="787966" cy="78796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37DD477-225F-43B2-A617-A4F584F698B2}"/>
              </a:ext>
            </a:extLst>
          </p:cNvPr>
          <p:cNvSpPr txBox="1"/>
          <p:nvPr/>
        </p:nvSpPr>
        <p:spPr>
          <a:xfrm>
            <a:off x="5135011" y="173749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E0EAA06-6736-4836-AD09-EB426D94C60E}"/>
              </a:ext>
            </a:extLst>
          </p:cNvPr>
          <p:cNvSpPr/>
          <p:nvPr/>
        </p:nvSpPr>
        <p:spPr>
          <a:xfrm>
            <a:off x="7087417" y="984894"/>
            <a:ext cx="2561735" cy="12378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891014E-5529-4A4B-BBDB-86B4F478440B}"/>
              </a:ext>
            </a:extLst>
          </p:cNvPr>
          <p:cNvSpPr txBox="1"/>
          <p:nvPr/>
        </p:nvSpPr>
        <p:spPr>
          <a:xfrm>
            <a:off x="7063881" y="1151911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Unemployed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Labor Force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Agriculture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3E133E53-A3CC-4EE1-A5EC-C21240C0A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21714" flipH="1">
            <a:off x="4222210" y="3132189"/>
            <a:ext cx="780000" cy="511034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0F6EF19C-9F97-4EAA-90F0-F5E23B483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537" y="2770572"/>
            <a:ext cx="500181" cy="500181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1F5C2292-16FF-4B4E-90A6-D853F480ACDD}"/>
              </a:ext>
            </a:extLst>
          </p:cNvPr>
          <p:cNvSpPr txBox="1"/>
          <p:nvPr/>
        </p:nvSpPr>
        <p:spPr>
          <a:xfrm>
            <a:off x="2476430" y="3306744"/>
            <a:ext cx="186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CARE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0B4D0457-736D-4F40-9B73-F36F1F28B325}"/>
              </a:ext>
            </a:extLst>
          </p:cNvPr>
          <p:cNvSpPr/>
          <p:nvPr/>
        </p:nvSpPr>
        <p:spPr>
          <a:xfrm>
            <a:off x="424921" y="2246629"/>
            <a:ext cx="3163343" cy="6530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606C16E-5EA8-42E1-A761-AB7DBA7EA197}"/>
              </a:ext>
            </a:extLst>
          </p:cNvPr>
          <p:cNvSpPr txBox="1"/>
          <p:nvPr/>
        </p:nvSpPr>
        <p:spPr>
          <a:xfrm>
            <a:off x="424921" y="2326626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Insurance Coverage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C2F8342-E86E-4E47-9861-7180FEE09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348123">
            <a:off x="4100680" y="4312600"/>
            <a:ext cx="780000" cy="51103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83753A4-1CD6-42B9-BD34-2EA77E7F7C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1" b="10593"/>
          <a:stretch/>
        </p:blipFill>
        <p:spPr>
          <a:xfrm>
            <a:off x="3297782" y="4340940"/>
            <a:ext cx="915188" cy="637974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78D5F010-C8F4-4E5E-A4B3-3D610AF87FB2}"/>
              </a:ext>
            </a:extLst>
          </p:cNvPr>
          <p:cNvSpPr txBox="1"/>
          <p:nvPr/>
        </p:nvSpPr>
        <p:spPr>
          <a:xfrm>
            <a:off x="3195847" y="508960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1269366-20E9-A84D-B4C9-95E8CC08145C}"/>
              </a:ext>
            </a:extLst>
          </p:cNvPr>
          <p:cNvGrpSpPr/>
          <p:nvPr/>
        </p:nvGrpSpPr>
        <p:grpSpPr>
          <a:xfrm>
            <a:off x="1240540" y="4722618"/>
            <a:ext cx="1938439" cy="924748"/>
            <a:chOff x="1240540" y="4722618"/>
            <a:chExt cx="1938439" cy="924748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5219DF97-23B1-475C-9406-1FC1A029BA5D}"/>
                </a:ext>
              </a:extLst>
            </p:cNvPr>
            <p:cNvSpPr/>
            <p:nvPr/>
          </p:nvSpPr>
          <p:spPr>
            <a:xfrm>
              <a:off x="1240540" y="4722618"/>
              <a:ext cx="1938439" cy="92474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A1C1E04-735C-4D05-9528-8D86298539DE}"/>
                </a:ext>
              </a:extLst>
            </p:cNvPr>
            <p:cNvSpPr txBox="1"/>
            <p:nvPr/>
          </p:nvSpPr>
          <p:spPr>
            <a:xfrm>
              <a:off x="1352740" y="4840764"/>
              <a:ext cx="1805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Turnout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vote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CC50EF12-03BE-4110-8125-3188F3B05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465550" y="5117739"/>
            <a:ext cx="780000" cy="511034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2027D1E-44A4-4D16-9549-2B7F8F8A2B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238" y="5637934"/>
            <a:ext cx="529619" cy="529619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EF0445BA-E1A7-498C-82E7-C10B75670006}"/>
              </a:ext>
            </a:extLst>
          </p:cNvPr>
          <p:cNvSpPr txBox="1"/>
          <p:nvPr/>
        </p:nvSpPr>
        <p:spPr>
          <a:xfrm>
            <a:off x="5519091" y="57575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1B548EFD-D5FF-4D19-8750-44C8AED06AA3}"/>
              </a:ext>
            </a:extLst>
          </p:cNvPr>
          <p:cNvSpPr/>
          <p:nvPr/>
        </p:nvSpPr>
        <p:spPr>
          <a:xfrm>
            <a:off x="4979874" y="6219160"/>
            <a:ext cx="2262385" cy="5767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78DA40E-3690-4D68-8057-A23EC3413C7D}"/>
              </a:ext>
            </a:extLst>
          </p:cNvPr>
          <p:cNvSpPr txBox="1"/>
          <p:nvPr/>
        </p:nvSpPr>
        <p:spPr>
          <a:xfrm>
            <a:off x="4936877" y="6308620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Gini Coefficient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28B460-918A-9D4C-BB84-B18538DDC4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0140" y="2974047"/>
            <a:ext cx="14478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37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55444B-0A6A-4A9A-A0C0-04C969EE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8A6E0-8C5C-4AC7-B94C-221CF4F9EA2C}" type="datetime1">
              <a:rPr lang="en-US" altLang="zh-CN" smtClean="0"/>
              <a:t>12/17/2019</a:t>
            </a:fld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EB639-60DC-4E44-A3F4-5E7415A8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E8179-D2AB-4B71-822C-284BCE775279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C1CA8A-CBC4-4CAD-9317-000FDADD9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B25914-9848-439E-B944-EDA646A8C7BD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B407E34-9C93-4C1E-9CD7-9F6AA89CCD95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— part 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FD12D3-AB8B-4FBB-B0E7-794B048C6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741" y="1192455"/>
            <a:ext cx="2428875" cy="10858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32E4BDE-4A99-4DCD-96BD-2E9828862074}"/>
              </a:ext>
            </a:extLst>
          </p:cNvPr>
          <p:cNvSpPr txBox="1"/>
          <p:nvPr/>
        </p:nvSpPr>
        <p:spPr>
          <a:xfrm>
            <a:off x="437983" y="1170926"/>
            <a:ext cx="77327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Source: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United States Census Bureau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(Census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American Community Survey (ACS) – 1 year</a:t>
            </a: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Items: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Congressional District (435)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Features (44):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Census Data, Turnout, Approval Rate, etc.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704D31-099E-49A3-85C7-92AA82F8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984" y="2311774"/>
            <a:ext cx="5547692" cy="428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5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84F6971-0690-984A-A9E1-83FA8585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097" y="2098733"/>
            <a:ext cx="5617612" cy="33386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C1CA8A-CBC4-4CAD-9317-000FDADD9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5B25914-9848-439E-B944-EDA646A8C7BD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B407E34-9C93-4C1E-9CD7-9F6AA89CCD95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— part 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45E59B-3CFC-E94C-8A97-E5420E55AA92}"/>
              </a:ext>
            </a:extLst>
          </p:cNvPr>
          <p:cNvSpPr/>
          <p:nvPr/>
        </p:nvSpPr>
        <p:spPr>
          <a:xfrm>
            <a:off x="1067560" y="1671309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Bachelor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Degree(%), 2016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B734E4-8101-5B4A-8121-9CBDDF48BBD2}"/>
              </a:ext>
            </a:extLst>
          </p:cNvPr>
          <p:cNvSpPr/>
          <p:nvPr/>
        </p:nvSpPr>
        <p:spPr>
          <a:xfrm>
            <a:off x="7270986" y="1656556"/>
            <a:ext cx="385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Native US people(%) in the U.S., 2016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A9E5456-902F-904A-AB49-BE916D70F87F}"/>
              </a:ext>
            </a:extLst>
          </p:cNvPr>
          <p:cNvSpPr txBox="1"/>
          <p:nvPr/>
        </p:nvSpPr>
        <p:spPr>
          <a:xfrm>
            <a:off x="2486536" y="291518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8F0AEB-EDBC-D14B-BB4C-20FB7B6D7513}"/>
              </a:ext>
            </a:extLst>
          </p:cNvPr>
          <p:cNvSpPr txBox="1"/>
          <p:nvPr/>
        </p:nvSpPr>
        <p:spPr>
          <a:xfrm>
            <a:off x="2090751" y="3829581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F618EF-04C8-E244-9D8D-ACA35467DFE8}"/>
              </a:ext>
            </a:extLst>
          </p:cNvPr>
          <p:cNvSpPr txBox="1"/>
          <p:nvPr/>
        </p:nvSpPr>
        <p:spPr>
          <a:xfrm>
            <a:off x="2930888" y="3069069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endParaRPr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1B5CA9-0580-1041-BB46-12462AC278CE}"/>
              </a:ext>
            </a:extLst>
          </p:cNvPr>
          <p:cNvSpPr txBox="1"/>
          <p:nvPr/>
        </p:nvSpPr>
        <p:spPr>
          <a:xfrm>
            <a:off x="6836252" y="413735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E7E658-F70E-1742-B2E2-B1846AA07D4A}"/>
              </a:ext>
            </a:extLst>
          </p:cNvPr>
          <p:cNvSpPr txBox="1"/>
          <p:nvPr/>
        </p:nvSpPr>
        <p:spPr>
          <a:xfrm>
            <a:off x="10033899" y="3526453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B8E149-85EB-4C4E-8ACE-31DA4D5B6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35" y="2117881"/>
            <a:ext cx="5691769" cy="33195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032403A-2DA7-F545-AFE5-3762F90588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4" t="7315" r="5226" b="37284"/>
          <a:stretch/>
        </p:blipFill>
        <p:spPr>
          <a:xfrm>
            <a:off x="631379" y="1506264"/>
            <a:ext cx="503030" cy="509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31E9DC-D169-C440-8699-F1C0BCF51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654" y="1665562"/>
            <a:ext cx="369332" cy="36933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4DB43DE8-1EE1-5C49-8422-1726C1463923}"/>
              </a:ext>
            </a:extLst>
          </p:cNvPr>
          <p:cNvSpPr txBox="1"/>
          <p:nvPr/>
        </p:nvSpPr>
        <p:spPr>
          <a:xfrm>
            <a:off x="4322701" y="3621100"/>
            <a:ext cx="474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6D0B098-A570-274B-AAB2-45897938454F}"/>
              </a:ext>
            </a:extLst>
          </p:cNvPr>
          <p:cNvSpPr txBox="1"/>
          <p:nvPr/>
        </p:nvSpPr>
        <p:spPr>
          <a:xfrm>
            <a:off x="2664609" y="3222957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9BCD25-B2D5-A749-A084-4709163D5A4C}"/>
              </a:ext>
            </a:extLst>
          </p:cNvPr>
          <p:cNvSpPr txBox="1"/>
          <p:nvPr/>
        </p:nvSpPr>
        <p:spPr>
          <a:xfrm>
            <a:off x="1888612" y="3932037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7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B9D5F7-E82D-4283-B569-91C059E1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E096A-93D6-454B-946B-310B9E2928BF}" type="datetime1">
              <a:rPr lang="en-US" altLang="zh-CN" smtClean="0"/>
              <a:t>12/17/2019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EA55A0-B244-4AE8-9AA5-A1D4BAE9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14" y="276305"/>
            <a:ext cx="4206903" cy="51184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73D179C-0FAA-44D1-A02E-0FCD94459D74}"/>
              </a:ext>
            </a:extLst>
          </p:cNvPr>
          <p:cNvCxnSpPr>
            <a:cxnSpLocks/>
          </p:cNvCxnSpPr>
          <p:nvPr/>
        </p:nvCxnSpPr>
        <p:spPr>
          <a:xfrm>
            <a:off x="293535" y="915822"/>
            <a:ext cx="1146048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1027D-ED94-44BD-9CA6-8DF750915CBC}"/>
              </a:ext>
            </a:extLst>
          </p:cNvPr>
          <p:cNvSpPr txBox="1"/>
          <p:nvPr/>
        </p:nvSpPr>
        <p:spPr>
          <a:xfrm>
            <a:off x="437983" y="144098"/>
            <a:ext cx="6431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Transformation</a:t>
            </a:r>
          </a:p>
        </p:txBody>
      </p: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9CCF425F-98B6-41A4-B010-590E2D4E2EA7}"/>
              </a:ext>
            </a:extLst>
          </p:cNvPr>
          <p:cNvGrpSpPr/>
          <p:nvPr/>
        </p:nvGrpSpPr>
        <p:grpSpPr>
          <a:xfrm>
            <a:off x="1341322" y="1510339"/>
            <a:ext cx="4909008" cy="1013166"/>
            <a:chOff x="1473126" y="1781221"/>
            <a:chExt cx="9680905" cy="426070"/>
          </a:xfrm>
        </p:grpSpPr>
        <p:sp>
          <p:nvSpPr>
            <p:cNvPr id="22" name="Google Shape;8914;p69">
              <a:extLst>
                <a:ext uri="{FF2B5EF4-FFF2-40B4-BE49-F238E27FC236}">
                  <a16:creationId xmlns:a16="http://schemas.microsoft.com/office/drawing/2014/main" id="{E9C4399A-EC9B-4C32-AAE9-83DD76F437BD}"/>
                </a:ext>
              </a:extLst>
            </p:cNvPr>
            <p:cNvSpPr/>
            <p:nvPr/>
          </p:nvSpPr>
          <p:spPr>
            <a:xfrm rot="16200000">
              <a:off x="6100544" y="-2846197"/>
              <a:ext cx="426070" cy="968090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15299B-1302-47FE-9337-667C1AB976B7}"/>
                </a:ext>
              </a:extLst>
            </p:cNvPr>
            <p:cNvSpPr txBox="1"/>
            <p:nvPr/>
          </p:nvSpPr>
          <p:spPr>
            <a:xfrm>
              <a:off x="1838985" y="1836923"/>
              <a:ext cx="9315046" cy="181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Categorical Variable: State name – Longitude/Latitude</a:t>
              </a:r>
              <a:endParaRPr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491BFCC-C3B5-4081-963E-224E0D6B20C8}"/>
              </a:ext>
            </a:extLst>
          </p:cNvPr>
          <p:cNvGrpSpPr/>
          <p:nvPr/>
        </p:nvGrpSpPr>
        <p:grpSpPr>
          <a:xfrm>
            <a:off x="1340493" y="2635672"/>
            <a:ext cx="4909008" cy="877760"/>
            <a:chOff x="1473126" y="2350002"/>
            <a:chExt cx="9680905" cy="426070"/>
          </a:xfrm>
        </p:grpSpPr>
        <p:sp>
          <p:nvSpPr>
            <p:cNvPr id="25" name="Google Shape;8914;p69">
              <a:extLst>
                <a:ext uri="{FF2B5EF4-FFF2-40B4-BE49-F238E27FC236}">
                  <a16:creationId xmlns:a16="http://schemas.microsoft.com/office/drawing/2014/main" id="{FCE6EA1A-8B66-43AA-90A3-88454CBD1EE4}"/>
                </a:ext>
              </a:extLst>
            </p:cNvPr>
            <p:cNvSpPr/>
            <p:nvPr/>
          </p:nvSpPr>
          <p:spPr>
            <a:xfrm rot="16200000">
              <a:off x="6100544" y="-2277416"/>
              <a:ext cx="426070" cy="968090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051A396-0C1B-4553-93CA-468E94331972}"/>
                </a:ext>
              </a:extLst>
            </p:cNvPr>
            <p:cNvSpPr txBox="1"/>
            <p:nvPr/>
          </p:nvSpPr>
          <p:spPr>
            <a:xfrm>
              <a:off x="1606919" y="2384954"/>
              <a:ext cx="9315046" cy="20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Numerical Variable (Normalization): Population composition</a:t>
              </a:r>
              <a:endParaRPr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8" name="组合 287">
            <a:extLst>
              <a:ext uri="{FF2B5EF4-FFF2-40B4-BE49-F238E27FC236}">
                <a16:creationId xmlns:a16="http://schemas.microsoft.com/office/drawing/2014/main" id="{28DB4420-1730-482C-AEE6-53DDE6468786}"/>
              </a:ext>
            </a:extLst>
          </p:cNvPr>
          <p:cNvGrpSpPr/>
          <p:nvPr/>
        </p:nvGrpSpPr>
        <p:grpSpPr>
          <a:xfrm>
            <a:off x="1340491" y="3671864"/>
            <a:ext cx="4909008" cy="943145"/>
            <a:chOff x="1472711" y="2932121"/>
            <a:chExt cx="9680905" cy="426070"/>
          </a:xfrm>
        </p:grpSpPr>
        <p:sp>
          <p:nvSpPr>
            <p:cNvPr id="29" name="Google Shape;8914;p69">
              <a:extLst>
                <a:ext uri="{FF2B5EF4-FFF2-40B4-BE49-F238E27FC236}">
                  <a16:creationId xmlns:a16="http://schemas.microsoft.com/office/drawing/2014/main" id="{EA2A9116-B76E-4B18-B7A6-827141D5AF56}"/>
                </a:ext>
              </a:extLst>
            </p:cNvPr>
            <p:cNvSpPr/>
            <p:nvPr/>
          </p:nvSpPr>
          <p:spPr>
            <a:xfrm rot="16200000">
              <a:off x="6100129" y="-1695297"/>
              <a:ext cx="426070" cy="968090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B18A14C-4C44-4BB8-AC33-27012949CEE8}"/>
                </a:ext>
              </a:extLst>
            </p:cNvPr>
            <p:cNvSpPr txBox="1"/>
            <p:nvPr/>
          </p:nvSpPr>
          <p:spPr>
            <a:xfrm>
              <a:off x="1606506" y="2987114"/>
              <a:ext cx="9310282" cy="19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Numerical Variable (Standardization): Mean – 0; Variance - 1</a:t>
              </a:r>
              <a:endParaRPr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1552624E-35F7-41C8-A011-F9D25E0D65BD}"/>
              </a:ext>
            </a:extLst>
          </p:cNvPr>
          <p:cNvGrpSpPr/>
          <p:nvPr/>
        </p:nvGrpSpPr>
        <p:grpSpPr>
          <a:xfrm>
            <a:off x="1340076" y="4746380"/>
            <a:ext cx="4909008" cy="1076674"/>
            <a:chOff x="1542732" y="3516892"/>
            <a:chExt cx="9680905" cy="426070"/>
          </a:xfrm>
        </p:grpSpPr>
        <p:sp>
          <p:nvSpPr>
            <p:cNvPr id="33" name="Google Shape;8914;p69">
              <a:extLst>
                <a:ext uri="{FF2B5EF4-FFF2-40B4-BE49-F238E27FC236}">
                  <a16:creationId xmlns:a16="http://schemas.microsoft.com/office/drawing/2014/main" id="{E73B72D2-2172-4C13-9688-A75B0026547A}"/>
                </a:ext>
              </a:extLst>
            </p:cNvPr>
            <p:cNvSpPr/>
            <p:nvPr/>
          </p:nvSpPr>
          <p:spPr>
            <a:xfrm rot="16200000">
              <a:off x="6170150" y="-1110526"/>
              <a:ext cx="426070" cy="968090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69535D1-1462-4B45-9872-A66F7DF60F39}"/>
                </a:ext>
              </a:extLst>
            </p:cNvPr>
            <p:cNvSpPr txBox="1"/>
            <p:nvPr/>
          </p:nvSpPr>
          <p:spPr>
            <a:xfrm>
              <a:off x="1653046" y="3584254"/>
              <a:ext cx="9358540" cy="304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Dependent Variable: The difference between votes for two parties (percent)</a:t>
              </a:r>
              <a:endParaRPr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6C66D9E-43C4-AE40-A17F-4D05853D7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77" y="1674369"/>
            <a:ext cx="5864923" cy="43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95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1207</Words>
  <Application>Microsoft Office PowerPoint</Application>
  <PresentationFormat>宽屏</PresentationFormat>
  <Paragraphs>257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等线</vt:lpstr>
      <vt:lpstr>等线 Light</vt:lpstr>
      <vt:lpstr>Arial</vt:lpstr>
      <vt:lpstr>Craig</vt:lpstr>
      <vt:lpstr>Times</vt:lpstr>
      <vt:lpstr>Times New Roman</vt:lpstr>
      <vt:lpstr>Wingdings</vt:lpstr>
      <vt:lpstr>Office 主题​​</vt:lpstr>
      <vt:lpstr>Elephant vs Donkey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Xiaoya</dc:creator>
  <cp:lastModifiedBy>Xu Xiaoya</cp:lastModifiedBy>
  <cp:revision>145</cp:revision>
  <dcterms:created xsi:type="dcterms:W3CDTF">2019-11-30T18:30:59Z</dcterms:created>
  <dcterms:modified xsi:type="dcterms:W3CDTF">2019-12-18T02:03:17Z</dcterms:modified>
</cp:coreProperties>
</file>